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44"/>
  </p:notesMasterIdLst>
  <p:handoutMasterIdLst>
    <p:handoutMasterId r:id="rId45"/>
  </p:handoutMasterIdLst>
  <p:sldIdLst>
    <p:sldId id="272" r:id="rId3"/>
    <p:sldId id="317" r:id="rId4"/>
    <p:sldId id="318" r:id="rId5"/>
    <p:sldId id="301" r:id="rId6"/>
    <p:sldId id="302" r:id="rId7"/>
    <p:sldId id="261" r:id="rId8"/>
    <p:sldId id="297" r:id="rId9"/>
    <p:sldId id="273" r:id="rId10"/>
    <p:sldId id="276" r:id="rId11"/>
    <p:sldId id="295" r:id="rId12"/>
    <p:sldId id="275" r:id="rId13"/>
    <p:sldId id="277" r:id="rId14"/>
    <p:sldId id="294" r:id="rId15"/>
    <p:sldId id="315" r:id="rId16"/>
    <p:sldId id="319" r:id="rId17"/>
    <p:sldId id="320" r:id="rId18"/>
    <p:sldId id="305" r:id="rId19"/>
    <p:sldId id="306" r:id="rId20"/>
    <p:sldId id="310" r:id="rId21"/>
    <p:sldId id="308" r:id="rId22"/>
    <p:sldId id="307" r:id="rId23"/>
    <p:sldId id="309" r:id="rId24"/>
    <p:sldId id="312" r:id="rId25"/>
    <p:sldId id="313" r:id="rId26"/>
    <p:sldId id="321" r:id="rId27"/>
    <p:sldId id="322" r:id="rId28"/>
    <p:sldId id="334" r:id="rId29"/>
    <p:sldId id="314" r:id="rId30"/>
    <p:sldId id="326" r:id="rId31"/>
    <p:sldId id="323" r:id="rId32"/>
    <p:sldId id="324" r:id="rId33"/>
    <p:sldId id="333" r:id="rId34"/>
    <p:sldId id="325" r:id="rId35"/>
    <p:sldId id="327" r:id="rId36"/>
    <p:sldId id="328" r:id="rId37"/>
    <p:sldId id="329" r:id="rId38"/>
    <p:sldId id="330" r:id="rId39"/>
    <p:sldId id="332" r:id="rId40"/>
    <p:sldId id="331" r:id="rId41"/>
    <p:sldId id="335" r:id="rId42"/>
    <p:sldId id="29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86874" autoAdjust="0"/>
  </p:normalViewPr>
  <p:slideViewPr>
    <p:cSldViewPr snapToGrid="0">
      <p:cViewPr>
        <p:scale>
          <a:sx n="66" d="100"/>
          <a:sy n="66" d="100"/>
        </p:scale>
        <p:origin x="1446" y="48"/>
      </p:cViewPr>
      <p:guideLst>
        <p:guide pos="2880"/>
        <p:guide orient="horz" pos="2160"/>
      </p:guideLst>
    </p:cSldViewPr>
  </p:slideViewPr>
  <p:notesTextViewPr>
    <p:cViewPr>
      <p:scale>
        <a:sx n="150" d="100"/>
        <a:sy n="150" d="100"/>
      </p:scale>
      <p:origin x="0" y="0"/>
    </p:cViewPr>
  </p:notesTextViewPr>
  <p:notesViewPr>
    <p:cSldViewPr snapToGrid="0">
      <p:cViewPr varScale="1">
        <p:scale>
          <a:sx n="94" d="100"/>
          <a:sy n="94" d="100"/>
        </p:scale>
        <p:origin x="193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kumimoji="1" lang="ja-JP" sz="1200"/>
            </a:lvl1pPr>
          </a:lstStyle>
          <a:p>
            <a:endParaRPr kumimoji="1" lang="ja-JP"/>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kumimoji="1" lang="ja-JP" sz="1200"/>
            </a:lvl1pPr>
          </a:lstStyle>
          <a:p>
            <a:fld id="{20EA5F0D-C1DC-412F-A146-DDB3A74B588F}" type="datetimeFigureOut">
              <a:rPr kumimoji="1" lang="en-US" altLang="ja-JP"/>
              <a:t>9/17/2017</a:t>
            </a:fld>
            <a:endParaRPr kumimoji="1" lang="ja-JP"/>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kumimoji="1" lang="ja-JP" sz="1200"/>
            </a:lvl1pPr>
          </a:lstStyle>
          <a:p>
            <a:endParaRPr kumimoji="1" lang="ja-JP"/>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kumimoji="1" lang="ja-JP" sz="1200"/>
            </a:lvl1pPr>
          </a:lstStyle>
          <a:p>
            <a:fld id="{7BAE14B8-3CC9-472D-9BC5-A84D80684DE2}" type="slidenum">
              <a:rPr kumimoji="1" lang="ja-JP"/>
              <a:t>‹#›</a:t>
            </a:fld>
            <a:endParaRPr kumimoji="1" lang="ja-JP"/>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kumimoji="1" lang="ja-JP" sz="1200"/>
            </a:lvl1pPr>
          </a:lstStyle>
          <a:p>
            <a:endParaRPr kumimoji="1" lang="ja-JP"/>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kumimoji="1" lang="ja-JP" sz="1200"/>
            </a:lvl1pPr>
          </a:lstStyle>
          <a:p>
            <a:fld id="{A8CDE508-72C8-4AB5-AA9C-1584D31690E0}" type="datetimeFigureOut">
              <a:t>2017/9/17</a:t>
            </a:fld>
            <a:endParaRPr kumimoji="1" lang="ja-JP"/>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kumimoji="1" lang="ja-JP"/>
          </a:p>
        </p:txBody>
      </p:sp>
      <p:sp>
        <p:nvSpPr>
          <p:cNvPr id="5" name="ノート プレースホルダー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kumimoji="1" lang="ja-JP" sz="1200"/>
            </a:lvl1pPr>
          </a:lstStyle>
          <a:p>
            <a:endParaRPr kumimoji="1" lang="ja-JP"/>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kumimoji="1" lang="ja-JP" sz="1200"/>
            </a:lvl1pPr>
          </a:lstStyle>
          <a:p>
            <a:fld id="{7FB667E1-E601-4AAF-B95C-B25720D70A60}" type="slidenum">
              <a:t>‹#›</a:t>
            </a:fld>
            <a:endParaRPr kumimoji="1" lang="ja-JP"/>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lang="ja-JP" sz="1200" kern="1200">
        <a:solidFill>
          <a:schemeClr val="tx1"/>
        </a:solidFill>
        <a:latin typeface="+mn-lt"/>
        <a:ea typeface="+mn-ea"/>
        <a:cs typeface="+mn-cs"/>
      </a:defRPr>
    </a:lvl1pPr>
    <a:lvl2pPr marL="457200" algn="l" defTabSz="914400" rtl="0" eaLnBrk="1" latinLnBrk="0" hangingPunct="1">
      <a:defRPr kumimoji="1" lang="ja-JP" sz="1200" kern="1200">
        <a:solidFill>
          <a:schemeClr val="tx1"/>
        </a:solidFill>
        <a:latin typeface="+mn-lt"/>
        <a:ea typeface="+mn-ea"/>
        <a:cs typeface="+mn-cs"/>
      </a:defRPr>
    </a:lvl2pPr>
    <a:lvl3pPr marL="914400" algn="l" defTabSz="914400" rtl="0" eaLnBrk="1" latinLnBrk="0" hangingPunct="1">
      <a:defRPr kumimoji="1" lang="ja-JP" sz="1200" kern="1200">
        <a:solidFill>
          <a:schemeClr val="tx1"/>
        </a:solidFill>
        <a:latin typeface="+mn-lt"/>
        <a:ea typeface="+mn-ea"/>
        <a:cs typeface="+mn-cs"/>
      </a:defRPr>
    </a:lvl3pPr>
    <a:lvl4pPr marL="1371600" algn="l" defTabSz="914400" rtl="0" eaLnBrk="1" latinLnBrk="0" hangingPunct="1">
      <a:defRPr kumimoji="1" lang="ja-JP" sz="1200" kern="1200">
        <a:solidFill>
          <a:schemeClr val="tx1"/>
        </a:solidFill>
        <a:latin typeface="+mn-lt"/>
        <a:ea typeface="+mn-ea"/>
        <a:cs typeface="+mn-cs"/>
      </a:defRPr>
    </a:lvl4pPr>
    <a:lvl5pPr marL="1828800" algn="l" defTabSz="914400" rtl="0" eaLnBrk="1" latinLnBrk="0" hangingPunct="1">
      <a:defRPr kumimoji="1" lang="ja-JP" sz="1200" kern="1200">
        <a:solidFill>
          <a:schemeClr val="tx1"/>
        </a:solidFill>
        <a:latin typeface="+mn-lt"/>
        <a:ea typeface="+mn-ea"/>
        <a:cs typeface="+mn-cs"/>
      </a:defRPr>
    </a:lvl5pPr>
    <a:lvl6pPr marL="2286000" algn="l" defTabSz="914400" rtl="0" eaLnBrk="1" latinLnBrk="0" hangingPunct="1">
      <a:defRPr kumimoji="1" lang="ja-JP" sz="1200" kern="1200">
        <a:solidFill>
          <a:schemeClr val="tx1"/>
        </a:solidFill>
        <a:latin typeface="+mn-lt"/>
        <a:ea typeface="+mn-ea"/>
        <a:cs typeface="+mn-cs"/>
      </a:defRPr>
    </a:lvl6pPr>
    <a:lvl7pPr marL="2743200" algn="l" defTabSz="914400" rtl="0" eaLnBrk="1" latinLnBrk="0" hangingPunct="1">
      <a:defRPr kumimoji="1" lang="ja-JP" sz="1200" kern="1200">
        <a:solidFill>
          <a:schemeClr val="tx1"/>
        </a:solidFill>
        <a:latin typeface="+mn-lt"/>
        <a:ea typeface="+mn-ea"/>
        <a:cs typeface="+mn-cs"/>
      </a:defRPr>
    </a:lvl7pPr>
    <a:lvl8pPr marL="3200400" algn="l" defTabSz="914400" rtl="0" eaLnBrk="1" latinLnBrk="0" hangingPunct="1">
      <a:defRPr kumimoji="1" lang="ja-JP" sz="1200" kern="1200">
        <a:solidFill>
          <a:schemeClr val="tx1"/>
        </a:solidFill>
        <a:latin typeface="+mn-lt"/>
        <a:ea typeface="+mn-ea"/>
        <a:cs typeface="+mn-cs"/>
      </a:defRPr>
    </a:lvl8pPr>
    <a:lvl9pPr marL="3657600" algn="l" defTabSz="914400" rtl="0" eaLnBrk="1" latinLnBrk="0" hangingPunct="1">
      <a:defRPr kumimoji="1" lang="ja-JP"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0" dirty="0">
                <a:latin typeface="HG丸ｺﾞｼｯｸM-PRO" panose="020F0600000000000000" pitchFamily="50" charset="-128"/>
                <a:ea typeface="HG丸ｺﾞｼｯｸM-PRO" panose="020F0600000000000000" pitchFamily="50" charset="-128"/>
              </a:rPr>
              <a:t>1802</a:t>
            </a:r>
            <a:r>
              <a:rPr kumimoji="1" lang="ja-JP" altLang="en-US" sz="1200" b="0" dirty="0">
                <a:latin typeface="HG丸ｺﾞｼｯｸM-PRO" panose="020F0600000000000000" pitchFamily="50" charset="-128"/>
                <a:ea typeface="HG丸ｺﾞｼｯｸM-PRO" panose="020F0600000000000000" pitchFamily="50" charset="-128"/>
              </a:rPr>
              <a:t>年の</a:t>
            </a:r>
            <a:r>
              <a:rPr kumimoji="1" lang="en-US" altLang="ja-JP" sz="1200" b="0" dirty="0">
                <a:latin typeface="HG丸ｺﾞｼｯｸM-PRO" panose="020F0600000000000000" pitchFamily="50" charset="-128"/>
                <a:ea typeface="HG丸ｺﾞｼｯｸM-PRO" panose="020F0600000000000000" pitchFamily="50" charset="-128"/>
              </a:rPr>
              <a:t>100</a:t>
            </a:r>
            <a:r>
              <a:rPr kumimoji="1" lang="ja-JP" altLang="en-US" sz="1200" b="0" dirty="0">
                <a:latin typeface="HG丸ｺﾞｼｯｸM-PRO" panose="020F0600000000000000" pitchFamily="50" charset="-128"/>
                <a:ea typeface="HG丸ｺﾞｼｯｸM-PRO" panose="020F0600000000000000" pitchFamily="50" charset="-128"/>
              </a:rPr>
              <a:t>円が</a:t>
            </a:r>
            <a:r>
              <a:rPr kumimoji="1" lang="en-US" altLang="ja-JP" sz="1200" b="0" dirty="0">
                <a:latin typeface="HG丸ｺﾞｼｯｸM-PRO" panose="020F0600000000000000" pitchFamily="50" charset="-128"/>
                <a:ea typeface="HG丸ｺﾞｼｯｸM-PRO" panose="020F0600000000000000" pitchFamily="50" charset="-128"/>
              </a:rPr>
              <a:t>2012</a:t>
            </a:r>
            <a:r>
              <a:rPr kumimoji="1" lang="ja-JP" altLang="en-US" sz="1200" b="0" dirty="0">
                <a:latin typeface="HG丸ｺﾞｼｯｸM-PRO" panose="020F0600000000000000" pitchFamily="50" charset="-128"/>
                <a:ea typeface="HG丸ｺﾞｼｯｸM-PRO" panose="020F0600000000000000" pitchFamily="50" charset="-128"/>
              </a:rPr>
              <a:t>年にはどうなったか？</a:t>
            </a:r>
            <a:endParaRPr kumimoji="1" lang="en-US" altLang="ja-JP" sz="1200" b="0" dirty="0">
              <a:latin typeface="HG丸ｺﾞｼｯｸM-PRO" panose="020F0600000000000000" pitchFamily="50" charset="-128"/>
              <a:ea typeface="HG丸ｺﾞｼｯｸM-PRO" panose="020F0600000000000000" pitchFamily="50" charset="-128"/>
            </a:endParaRPr>
          </a:p>
          <a:p>
            <a:r>
              <a:rPr kumimoji="1" lang="ja-JP" altLang="en-US" sz="1200" b="0" dirty="0">
                <a:latin typeface="HG丸ｺﾞｼｯｸM-PRO" panose="020F0600000000000000" pitchFamily="50" charset="-128"/>
                <a:ea typeface="HG丸ｺﾞｼｯｸM-PRO" panose="020F0600000000000000" pitchFamily="50" charset="-128"/>
              </a:rPr>
              <a:t>インフレ率を加味した各資産ごとの推移</a:t>
            </a:r>
          </a:p>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t>5</a:t>
            </a:fld>
            <a:endParaRPr kumimoji="1" lang="ja-JP" altLang="en-US"/>
          </a:p>
        </p:txBody>
      </p:sp>
    </p:spTree>
    <p:extLst>
      <p:ext uri="{BB962C8B-B14F-4D97-AF65-F5344CB8AC3E}">
        <p14:creationId xmlns:p14="http://schemas.microsoft.com/office/powerpoint/2010/main" val="3988339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t>14</a:t>
            </a:fld>
            <a:endParaRPr kumimoji="1" lang="ja-JP" altLang="en-US"/>
          </a:p>
        </p:txBody>
      </p:sp>
    </p:spTree>
    <p:extLst>
      <p:ext uri="{BB962C8B-B14F-4D97-AF65-F5344CB8AC3E}">
        <p14:creationId xmlns:p14="http://schemas.microsoft.com/office/powerpoint/2010/main" val="1709832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t>16</a:t>
            </a:fld>
            <a:endParaRPr kumimoji="1" lang="ja-JP" altLang="en-US"/>
          </a:p>
        </p:txBody>
      </p:sp>
    </p:spTree>
    <p:extLst>
      <p:ext uri="{BB962C8B-B14F-4D97-AF65-F5344CB8AC3E}">
        <p14:creationId xmlns:p14="http://schemas.microsoft.com/office/powerpoint/2010/main" val="98726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t>27</a:t>
            </a:fld>
            <a:endParaRPr kumimoji="1" lang="ja-JP" altLang="en-US"/>
          </a:p>
        </p:txBody>
      </p:sp>
    </p:spTree>
    <p:extLst>
      <p:ext uri="{BB962C8B-B14F-4D97-AF65-F5344CB8AC3E}">
        <p14:creationId xmlns:p14="http://schemas.microsoft.com/office/powerpoint/2010/main" val="4086471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t>38</a:t>
            </a:fld>
            <a:endParaRPr kumimoji="1" lang="ja-JP" altLang="en-US"/>
          </a:p>
        </p:txBody>
      </p:sp>
    </p:spTree>
    <p:extLst>
      <p:ext uri="{BB962C8B-B14F-4D97-AF65-F5344CB8AC3E}">
        <p14:creationId xmlns:p14="http://schemas.microsoft.com/office/powerpoint/2010/main" val="2867702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gradFill>
          <a:gsLst>
            <a:gs pos="100000">
              <a:schemeClr val="accent1">
                <a:lumMod val="20000"/>
                <a:lumOff val="80000"/>
                <a:alpha val="86000"/>
              </a:schemeClr>
            </a:gs>
            <a:gs pos="42000">
              <a:schemeClr val="bg1">
                <a:alpha val="40000"/>
              </a:schemeClr>
            </a:gs>
            <a:gs pos="0">
              <a:schemeClr val="accent1">
                <a:lumMod val="20000"/>
                <a:lumOff val="80000"/>
                <a:alpha val="85000"/>
              </a:schemeClr>
            </a:gs>
            <a:gs pos="75000">
              <a:schemeClr val="bg1">
                <a:alpha val="40000"/>
              </a:schemeClr>
            </a:gs>
          </a:gsLst>
          <a:lin ang="5400000" scaled="0"/>
        </a:gradFill>
        <a:effectLst/>
      </p:bgPr>
    </p:bg>
    <p:spTree>
      <p:nvGrpSpPr>
        <p:cNvPr id="1" name=""/>
        <p:cNvGrpSpPr/>
        <p:nvPr/>
      </p:nvGrpSpPr>
      <p:grpSpPr>
        <a:xfrm>
          <a:off x="0" y="0"/>
          <a:ext cx="0" cy="0"/>
          <a:chOff x="0" y="0"/>
          <a:chExt cx="0" cy="0"/>
        </a:xfrm>
      </p:grpSpPr>
      <p:grpSp>
        <p:nvGrpSpPr>
          <p:cNvPr id="6" name="グループ 5"/>
          <p:cNvGrpSpPr/>
          <p:nvPr/>
        </p:nvGrpSpPr>
        <p:grpSpPr>
          <a:xfrm>
            <a:off x="0" y="0"/>
            <a:ext cx="9141619" cy="713232"/>
            <a:chOff x="0" y="0"/>
            <a:chExt cx="12188825" cy="713232"/>
          </a:xfrm>
        </p:grpSpPr>
        <p:sp>
          <p:nvSpPr>
            <p:cNvPr id="7" name="長方形 6"/>
            <p:cNvSpPr/>
            <p:nvPr/>
          </p:nvSpPr>
          <p:spPr>
            <a:xfrm flipV="1">
              <a:off x="0" y="73152"/>
              <a:ext cx="12188825" cy="64008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長方形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1" name="グループ 10"/>
          <p:cNvGrpSpPr/>
          <p:nvPr/>
        </p:nvGrpSpPr>
        <p:grpSpPr>
          <a:xfrm>
            <a:off x="0" y="0"/>
            <a:ext cx="534924" cy="6858000"/>
            <a:chOff x="0" y="0"/>
            <a:chExt cx="713232" cy="6858000"/>
          </a:xfrm>
        </p:grpSpPr>
        <p:sp>
          <p:nvSpPr>
            <p:cNvPr id="12" name="長方形 11"/>
            <p:cNvSpPr/>
            <p:nvPr/>
          </p:nvSpPr>
          <p:spPr>
            <a:xfrm flipH="1">
              <a:off x="73152" y="0"/>
              <a:ext cx="640080" cy="685800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長方形 12"/>
            <p:cNvSpPr/>
            <p:nvPr/>
          </p:nvSpPr>
          <p:spPr>
            <a:xfrm flipH="1">
              <a:off x="0" y="0"/>
              <a:ext cx="202718" cy="6858000"/>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4" name="グループ 13"/>
          <p:cNvGrpSpPr/>
          <p:nvPr/>
        </p:nvGrpSpPr>
        <p:grpSpPr>
          <a:xfrm>
            <a:off x="8607571" y="0"/>
            <a:ext cx="560165" cy="6858000"/>
            <a:chOff x="11476762" y="0"/>
            <a:chExt cx="746886" cy="6858000"/>
          </a:xfrm>
        </p:grpSpPr>
        <p:sp>
          <p:nvSpPr>
            <p:cNvPr id="15" name="長方形 14"/>
            <p:cNvSpPr/>
            <p:nvPr/>
          </p:nvSpPr>
          <p:spPr>
            <a:xfrm flipH="1">
              <a:off x="11476762" y="0"/>
              <a:ext cx="640080" cy="685800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長方形 15"/>
            <p:cNvSpPr/>
            <p:nvPr/>
          </p:nvSpPr>
          <p:spPr>
            <a:xfrm flipH="1">
              <a:off x="12020930" y="0"/>
              <a:ext cx="202718" cy="6858000"/>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7" name="グループ 16"/>
          <p:cNvGrpSpPr/>
          <p:nvPr/>
        </p:nvGrpSpPr>
        <p:grpSpPr>
          <a:xfrm flipV="1">
            <a:off x="0" y="6144768"/>
            <a:ext cx="9141619" cy="713232"/>
            <a:chOff x="0" y="0"/>
            <a:chExt cx="12188825" cy="713232"/>
          </a:xfrm>
        </p:grpSpPr>
        <p:sp>
          <p:nvSpPr>
            <p:cNvPr id="18" name="長方形 17"/>
            <p:cNvSpPr/>
            <p:nvPr/>
          </p:nvSpPr>
          <p:spPr>
            <a:xfrm flipV="1">
              <a:off x="0" y="73152"/>
              <a:ext cx="12188825" cy="640080"/>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長方形 18"/>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sp>
        <p:nvSpPr>
          <p:cNvPr id="2" name="タイトル 1"/>
          <p:cNvSpPr>
            <a:spLocks noGrp="1"/>
          </p:cNvSpPr>
          <p:nvPr>
            <p:ph type="ctrTitle"/>
          </p:nvPr>
        </p:nvSpPr>
        <p:spPr>
          <a:xfrm>
            <a:off x="971550" y="1188720"/>
            <a:ext cx="7200900" cy="2514600"/>
          </a:xfrm>
        </p:spPr>
        <p:txBody>
          <a:bodyPr anchor="b">
            <a:noAutofit/>
          </a:bodyPr>
          <a:lstStyle>
            <a:lvl1pPr algn="ctr" latinLnBrk="0">
              <a:defRPr kumimoji="1" lang="ja-JP" sz="4500"/>
            </a:lvl1pPr>
          </a:lstStyle>
          <a:p>
            <a:r>
              <a:rPr kumimoji="1" lang="ja-JP" altLang="en-US"/>
              <a:t>マスター タイトルの書式設定</a:t>
            </a:r>
            <a:endParaRPr kumimoji="1" lang="ja-JP" dirty="0"/>
          </a:p>
        </p:txBody>
      </p:sp>
      <p:sp>
        <p:nvSpPr>
          <p:cNvPr id="3" name="サブタイトル 2"/>
          <p:cNvSpPr>
            <a:spLocks noGrp="1"/>
          </p:cNvSpPr>
          <p:nvPr>
            <p:ph type="subTitle" idx="1"/>
          </p:nvPr>
        </p:nvSpPr>
        <p:spPr>
          <a:xfrm>
            <a:off x="971550" y="3749040"/>
            <a:ext cx="7200900" cy="914400"/>
          </a:xfrm>
        </p:spPr>
        <p:txBody>
          <a:bodyPr>
            <a:normAutofit/>
          </a:bodyPr>
          <a:lstStyle>
            <a:lvl1pPr marL="0" indent="0" algn="ctr" latinLnBrk="0">
              <a:spcBef>
                <a:spcPts val="0"/>
              </a:spcBef>
              <a:buNone/>
              <a:defRPr kumimoji="1" lang="ja-JP" sz="1800" cap="all" baseline="0"/>
            </a:lvl1pPr>
            <a:lvl2pPr marL="342900" indent="0" algn="ctr" latinLnBrk="0">
              <a:buNone/>
              <a:defRPr kumimoji="1" lang="ja-JP" sz="2100"/>
            </a:lvl2pPr>
            <a:lvl3pPr marL="685800" indent="0" algn="ctr" latinLnBrk="0">
              <a:buNone/>
              <a:defRPr kumimoji="1" lang="ja-JP" sz="1800"/>
            </a:lvl3pPr>
            <a:lvl4pPr marL="1028700" indent="0" algn="ctr" latinLnBrk="0">
              <a:buNone/>
              <a:defRPr kumimoji="1" lang="ja-JP" sz="1500"/>
            </a:lvl4pPr>
            <a:lvl5pPr marL="1371600" indent="0" algn="ctr" latinLnBrk="0">
              <a:buNone/>
              <a:defRPr kumimoji="1" lang="ja-JP" sz="1500"/>
            </a:lvl5pPr>
            <a:lvl6pPr marL="1714500" indent="0" algn="ctr" latinLnBrk="0">
              <a:buNone/>
              <a:defRPr kumimoji="1" lang="ja-JP" sz="1500"/>
            </a:lvl6pPr>
            <a:lvl7pPr marL="2057400" indent="0" algn="ctr" latinLnBrk="0">
              <a:buNone/>
              <a:defRPr kumimoji="1" lang="ja-JP" sz="1500"/>
            </a:lvl7pPr>
            <a:lvl8pPr marL="2400300" indent="0" algn="ctr" latinLnBrk="0">
              <a:buNone/>
              <a:defRPr kumimoji="1" lang="ja-JP" sz="1500"/>
            </a:lvl8pPr>
            <a:lvl9pPr marL="2743200" indent="0" algn="ctr" latinLnBrk="0">
              <a:buNone/>
              <a:defRPr kumimoji="1" lang="ja-JP" sz="1500"/>
            </a:lvl9pPr>
          </a:lstStyle>
          <a:p>
            <a:r>
              <a:rPr kumimoji="1" lang="ja-JP" altLang="en-US"/>
              <a:t>マスター サブタイトルの書式設定</a:t>
            </a:r>
            <a:endParaRPr kumimoji="1" lang="ja-JP"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dirty="0"/>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日付プレースホルダー 3"/>
          <p:cNvSpPr>
            <a:spLocks noGrp="1"/>
          </p:cNvSpPr>
          <p:nvPr>
            <p:ph type="dt" sz="half" idx="10"/>
          </p:nvPr>
        </p:nvSpPr>
        <p:spPr/>
        <p:txBody>
          <a:bodyPr/>
          <a:lstStyle/>
          <a:p>
            <a:fld id="{9E583DDF-CA54-461A-A486-592D2374C532}" type="datetimeFigureOut">
              <a:t>2017/9/17</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grpSp>
        <p:nvGrpSpPr>
          <p:cNvPr id="8" name="グループ 7"/>
          <p:cNvGrpSpPr/>
          <p:nvPr/>
        </p:nvGrpSpPr>
        <p:grpSpPr>
          <a:xfrm flipV="1">
            <a:off x="0" y="6309360"/>
            <a:ext cx="9141619" cy="548640"/>
            <a:chOff x="0" y="0"/>
            <a:chExt cx="12188825" cy="713232"/>
          </a:xfrm>
        </p:grpSpPr>
        <p:sp>
          <p:nvSpPr>
            <p:cNvPr id="9" name="長方形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長方形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1" name="グループ 10"/>
          <p:cNvGrpSpPr/>
          <p:nvPr/>
        </p:nvGrpSpPr>
        <p:grpSpPr>
          <a:xfrm>
            <a:off x="12552" y="0"/>
            <a:ext cx="9141619" cy="548640"/>
            <a:chOff x="0" y="0"/>
            <a:chExt cx="12188825" cy="713232"/>
          </a:xfrm>
        </p:grpSpPr>
        <p:sp>
          <p:nvSpPr>
            <p:cNvPr id="12" name="長方形 11"/>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長方形 12"/>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sp>
        <p:nvSpPr>
          <p:cNvPr id="4" name="日付プレースホルダー 3"/>
          <p:cNvSpPr>
            <a:spLocks noGrp="1"/>
          </p:cNvSpPr>
          <p:nvPr>
            <p:ph type="dt" sz="half" idx="10"/>
          </p:nvPr>
        </p:nvSpPr>
        <p:spPr/>
        <p:txBody>
          <a:bodyPr/>
          <a:lstStyle/>
          <a:p>
            <a:fld id="{9E583DDF-CA54-461A-A486-592D2374C532}" type="datetimeFigureOut">
              <a:t>2017/9/17</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CA8D9AD5-F248-4919-864A-CFD76CC027D6}" type="slidenum">
              <a:t>‹#›</a:t>
            </a:fld>
            <a:endParaRPr kumimoji="1" lang="ja-JP"/>
          </a:p>
        </p:txBody>
      </p:sp>
      <p:sp>
        <p:nvSpPr>
          <p:cNvPr id="2" name="タイトル 1"/>
          <p:cNvSpPr>
            <a:spLocks noGrp="1"/>
          </p:cNvSpPr>
          <p:nvPr>
            <p:ph type="title"/>
          </p:nvPr>
        </p:nvSpPr>
        <p:spPr>
          <a:xfrm>
            <a:off x="971550" y="1188720"/>
            <a:ext cx="7200900" cy="2514600"/>
          </a:xfrm>
        </p:spPr>
        <p:txBody>
          <a:bodyPr anchor="b">
            <a:normAutofit/>
          </a:bodyPr>
          <a:lstStyle>
            <a:lvl1pPr algn="ctr" latinLnBrk="0">
              <a:defRPr kumimoji="1" lang="ja-JP" sz="4050" b="0">
                <a:solidFill>
                  <a:schemeClr val="tx1">
                    <a:lumMod val="75000"/>
                  </a:schemeClr>
                </a:solidFill>
              </a:defRPr>
            </a:lvl1pPr>
          </a:lstStyle>
          <a:p>
            <a:r>
              <a:rPr kumimoji="1" lang="ja-JP" altLang="en-US"/>
              <a:t>マスター タイトルの書式設定</a:t>
            </a:r>
            <a:endParaRPr kumimoji="1" lang="ja-JP"/>
          </a:p>
        </p:txBody>
      </p:sp>
      <p:sp>
        <p:nvSpPr>
          <p:cNvPr id="3" name="テキスト プレースホルダー 2"/>
          <p:cNvSpPr>
            <a:spLocks noGrp="1"/>
          </p:cNvSpPr>
          <p:nvPr>
            <p:ph type="body" idx="1"/>
          </p:nvPr>
        </p:nvSpPr>
        <p:spPr>
          <a:xfrm>
            <a:off x="971550" y="3749040"/>
            <a:ext cx="7200900" cy="914400"/>
          </a:xfrm>
        </p:spPr>
        <p:txBody>
          <a:bodyPr anchor="t"/>
          <a:lstStyle>
            <a:lvl1pPr marL="0" indent="0" algn="ctr" latinLnBrk="0">
              <a:spcBef>
                <a:spcPts val="0"/>
              </a:spcBef>
              <a:buNone/>
              <a:defRPr kumimoji="1" lang="ja-JP" sz="1500" cap="all" baseline="0">
                <a:solidFill>
                  <a:schemeClr val="tx1"/>
                </a:solidFill>
              </a:defRPr>
            </a:lvl1pPr>
            <a:lvl2pPr marL="342900" indent="0" latinLnBrk="0">
              <a:buNone/>
              <a:defRPr kumimoji="1" lang="ja-JP" sz="1350">
                <a:solidFill>
                  <a:schemeClr val="tx1">
                    <a:tint val="75000"/>
                  </a:schemeClr>
                </a:solidFill>
              </a:defRPr>
            </a:lvl2pPr>
            <a:lvl3pPr marL="685800" indent="0" latinLnBrk="0">
              <a:buNone/>
              <a:defRPr kumimoji="1" lang="ja-JP" sz="1200">
                <a:solidFill>
                  <a:schemeClr val="tx1">
                    <a:tint val="75000"/>
                  </a:schemeClr>
                </a:solidFill>
              </a:defRPr>
            </a:lvl3pPr>
            <a:lvl4pPr marL="1028700" indent="0" latinLnBrk="0">
              <a:buNone/>
              <a:defRPr kumimoji="1" lang="ja-JP" sz="1050">
                <a:solidFill>
                  <a:schemeClr val="tx1">
                    <a:tint val="75000"/>
                  </a:schemeClr>
                </a:solidFill>
              </a:defRPr>
            </a:lvl4pPr>
            <a:lvl5pPr marL="1371600" indent="0" latinLnBrk="0">
              <a:buNone/>
              <a:defRPr kumimoji="1" lang="ja-JP" sz="1050">
                <a:solidFill>
                  <a:schemeClr val="tx1">
                    <a:tint val="75000"/>
                  </a:schemeClr>
                </a:solidFill>
              </a:defRPr>
            </a:lvl5pPr>
            <a:lvl6pPr marL="1714500" indent="0" latinLnBrk="0">
              <a:buNone/>
              <a:defRPr kumimoji="1" lang="ja-JP" sz="1050">
                <a:solidFill>
                  <a:schemeClr val="tx1">
                    <a:tint val="75000"/>
                  </a:schemeClr>
                </a:solidFill>
              </a:defRPr>
            </a:lvl6pPr>
            <a:lvl7pPr marL="2057400" indent="0" latinLnBrk="0">
              <a:buNone/>
              <a:defRPr kumimoji="1" lang="ja-JP" sz="1050">
                <a:solidFill>
                  <a:schemeClr val="tx1">
                    <a:tint val="75000"/>
                  </a:schemeClr>
                </a:solidFill>
              </a:defRPr>
            </a:lvl7pPr>
            <a:lvl8pPr marL="2400300" indent="0" latinLnBrk="0">
              <a:buNone/>
              <a:defRPr kumimoji="1" lang="ja-JP" sz="1050">
                <a:solidFill>
                  <a:schemeClr val="tx1">
                    <a:tint val="75000"/>
                  </a:schemeClr>
                </a:solidFill>
              </a:defRPr>
            </a:lvl8pPr>
            <a:lvl9pPr marL="2743200" indent="0" latinLnBrk="0">
              <a:buNone/>
              <a:defRPr kumimoji="1" lang="ja-JP" sz="1050">
                <a:solidFill>
                  <a:schemeClr val="tx1">
                    <a:tint val="75000"/>
                  </a:schemeClr>
                </a:solidFill>
              </a:defRPr>
            </a:lvl9pPr>
          </a:lstStyle>
          <a:p>
            <a:pPr lvl="0"/>
            <a:r>
              <a:rPr kumimoji="1" lang="ja-JP" altLang="en-US"/>
              <a:t>マスター テキストの書式設定</a:t>
            </a: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p>
        </p:txBody>
      </p:sp>
      <p:sp>
        <p:nvSpPr>
          <p:cNvPr id="3" name="コンテンツ プレースホルダー 2"/>
          <p:cNvSpPr>
            <a:spLocks noGrp="1"/>
          </p:cNvSpPr>
          <p:nvPr>
            <p:ph sz="half" idx="1"/>
          </p:nvPr>
        </p:nvSpPr>
        <p:spPr>
          <a:xfrm>
            <a:off x="1005840" y="1673352"/>
            <a:ext cx="3429000" cy="4343400"/>
          </a:xfrm>
        </p:spPr>
        <p:txBody>
          <a:bodyPr>
            <a:normAutofit/>
          </a:bodyPr>
          <a:lstStyle>
            <a:lvl1pPr latinLnBrk="0">
              <a:defRPr kumimoji="1" lang="ja-JP" sz="1500"/>
            </a:lvl1pPr>
            <a:lvl2pPr latinLnBrk="0">
              <a:defRPr kumimoji="1" lang="ja-JP" sz="1350"/>
            </a:lvl2pPr>
            <a:lvl3pPr latinLnBrk="0">
              <a:defRPr kumimoji="1" lang="ja-JP" sz="1200"/>
            </a:lvl3pPr>
            <a:lvl4pPr latinLnBrk="0">
              <a:defRPr kumimoji="1" lang="ja-JP" sz="1050"/>
            </a:lvl4pPr>
            <a:lvl5pPr latinLnBrk="0">
              <a:defRPr kumimoji="1" lang="ja-JP" sz="1050"/>
            </a:lvl5pPr>
            <a:lvl6pPr latinLnBrk="0">
              <a:defRPr kumimoji="1" lang="ja-JP" sz="1050"/>
            </a:lvl6pPr>
            <a:lvl7pPr latinLnBrk="0">
              <a:defRPr kumimoji="1" lang="ja-JP" sz="1050"/>
            </a:lvl7pPr>
            <a:lvl8pPr latinLnBrk="0">
              <a:defRPr kumimoji="1" lang="ja-JP" sz="1050"/>
            </a:lvl8pPr>
            <a:lvl9pPr latinLnBrk="0">
              <a:defRPr kumimoji="1" lang="ja-JP" sz="10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4" name="コンテンツ プレースホルダー 3"/>
          <p:cNvSpPr>
            <a:spLocks noGrp="1"/>
          </p:cNvSpPr>
          <p:nvPr>
            <p:ph sz="half" idx="2"/>
          </p:nvPr>
        </p:nvSpPr>
        <p:spPr>
          <a:xfrm>
            <a:off x="4709160" y="1673352"/>
            <a:ext cx="3429000" cy="4343400"/>
          </a:xfrm>
        </p:spPr>
        <p:txBody>
          <a:bodyPr>
            <a:normAutofit/>
          </a:bodyPr>
          <a:lstStyle>
            <a:lvl1pPr latinLnBrk="0">
              <a:defRPr kumimoji="1" lang="ja-JP" sz="1500"/>
            </a:lvl1pPr>
            <a:lvl2pPr latinLnBrk="0">
              <a:defRPr kumimoji="1" lang="ja-JP" sz="1350"/>
            </a:lvl2pPr>
            <a:lvl3pPr latinLnBrk="0">
              <a:defRPr kumimoji="1" lang="ja-JP" sz="1200"/>
            </a:lvl3pPr>
            <a:lvl4pPr latinLnBrk="0">
              <a:defRPr kumimoji="1" lang="ja-JP" sz="1050"/>
            </a:lvl4pPr>
            <a:lvl5pPr latinLnBrk="0">
              <a:defRPr kumimoji="1" lang="ja-JP" sz="1050"/>
            </a:lvl5pPr>
            <a:lvl6pPr latinLnBrk="0">
              <a:defRPr kumimoji="1" lang="ja-JP" sz="1050"/>
            </a:lvl6pPr>
            <a:lvl7pPr latinLnBrk="0">
              <a:defRPr kumimoji="1" lang="ja-JP" sz="1050"/>
            </a:lvl7pPr>
            <a:lvl8pPr latinLnBrk="0">
              <a:defRPr kumimoji="1" lang="ja-JP" sz="1050"/>
            </a:lvl8pPr>
            <a:lvl9pPr latinLnBrk="0">
              <a:defRPr kumimoji="1" lang="ja-JP" sz="10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5" name="日付プレースホルダー 4"/>
          <p:cNvSpPr>
            <a:spLocks noGrp="1"/>
          </p:cNvSpPr>
          <p:nvPr>
            <p:ph type="dt" sz="half" idx="10"/>
          </p:nvPr>
        </p:nvSpPr>
        <p:spPr/>
        <p:txBody>
          <a:bodyPr/>
          <a:lstStyle/>
          <a:p>
            <a:fld id="{0A879FD0-C37A-4F50-8F3B-5FA0D9D0B42F}" type="datetimeFigureOut">
              <a:t>2017/9/17</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0D06EF73-9DB8-4763-865F-2F88181A4732}" type="slidenum">
              <a:t>‹#›</a:t>
            </a:fld>
            <a:endParaRPr kumimoji="1" lang="ja-JP"/>
          </a:p>
        </p:txBody>
      </p:sp>
    </p:spTree>
    <p:extLst>
      <p:ext uri="{BB962C8B-B14F-4D97-AF65-F5344CB8AC3E}">
        <p14:creationId xmlns:p14="http://schemas.microsoft.com/office/powerpoint/2010/main" val="292305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p>
        </p:txBody>
      </p:sp>
      <p:sp>
        <p:nvSpPr>
          <p:cNvPr id="3" name="テキスト プレースホルダー 2"/>
          <p:cNvSpPr>
            <a:spLocks noGrp="1"/>
          </p:cNvSpPr>
          <p:nvPr>
            <p:ph type="body" idx="1"/>
          </p:nvPr>
        </p:nvSpPr>
        <p:spPr>
          <a:xfrm>
            <a:off x="1005840" y="1600200"/>
            <a:ext cx="3429000" cy="758952"/>
          </a:xfrm>
        </p:spPr>
        <p:txBody>
          <a:bodyPr anchor="ctr">
            <a:normAutofit/>
          </a:bodyPr>
          <a:lstStyle>
            <a:lvl1pPr marL="0" indent="0" latinLnBrk="0">
              <a:spcBef>
                <a:spcPts val="0"/>
              </a:spcBef>
              <a:buNone/>
              <a:defRPr kumimoji="1" lang="ja-JP" sz="1500" b="0" cap="all" baseline="0"/>
            </a:lvl1pPr>
            <a:lvl2pPr marL="342900" indent="0" latinLnBrk="0">
              <a:buNone/>
              <a:defRPr kumimoji="1" lang="ja-JP" sz="1500" b="1"/>
            </a:lvl2pPr>
            <a:lvl3pPr marL="685800" indent="0" latinLnBrk="0">
              <a:buNone/>
              <a:defRPr kumimoji="1" lang="ja-JP" sz="1350" b="1"/>
            </a:lvl3pPr>
            <a:lvl4pPr marL="1028700" indent="0" latinLnBrk="0">
              <a:buNone/>
              <a:defRPr kumimoji="1" lang="ja-JP" sz="1200" b="1"/>
            </a:lvl4pPr>
            <a:lvl5pPr marL="1371600" indent="0" latinLnBrk="0">
              <a:buNone/>
              <a:defRPr kumimoji="1" lang="ja-JP" sz="1200" b="1"/>
            </a:lvl5pPr>
            <a:lvl6pPr marL="1714500" indent="0" latinLnBrk="0">
              <a:buNone/>
              <a:defRPr kumimoji="1" lang="ja-JP" sz="1200" b="1"/>
            </a:lvl6pPr>
            <a:lvl7pPr marL="2057400" indent="0" latinLnBrk="0">
              <a:buNone/>
              <a:defRPr kumimoji="1" lang="ja-JP" sz="1200" b="1"/>
            </a:lvl7pPr>
            <a:lvl8pPr marL="2400300" indent="0" latinLnBrk="0">
              <a:buNone/>
              <a:defRPr kumimoji="1" lang="ja-JP" sz="1200" b="1"/>
            </a:lvl8pPr>
            <a:lvl9pPr marL="2743200" indent="0" latinLnBrk="0">
              <a:buNone/>
              <a:defRPr kumimoji="1" lang="ja-JP"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1005840" y="2441448"/>
            <a:ext cx="3429000" cy="3584448"/>
          </a:xfrm>
        </p:spPr>
        <p:txBody>
          <a:bodyPr>
            <a:normAutofit/>
          </a:bodyPr>
          <a:lstStyle>
            <a:lvl1pPr latinLnBrk="0">
              <a:defRPr kumimoji="1" lang="ja-JP" sz="1350"/>
            </a:lvl1pPr>
            <a:lvl2pPr latinLnBrk="0">
              <a:defRPr kumimoji="1" lang="ja-JP" sz="1200"/>
            </a:lvl2pPr>
            <a:lvl3pPr latinLnBrk="0">
              <a:defRPr kumimoji="1" lang="ja-JP" sz="1050"/>
            </a:lvl3pPr>
            <a:lvl4pPr latinLnBrk="0">
              <a:defRPr kumimoji="1" lang="ja-JP" sz="900"/>
            </a:lvl4pPr>
            <a:lvl5pPr latinLnBrk="0">
              <a:defRPr kumimoji="1" lang="ja-JP" sz="900"/>
            </a:lvl5pPr>
            <a:lvl6pPr latinLnBrk="0">
              <a:defRPr kumimoji="1" lang="ja-JP" sz="900"/>
            </a:lvl6pPr>
            <a:lvl7pPr latinLnBrk="0">
              <a:defRPr kumimoji="1" lang="ja-JP" sz="900"/>
            </a:lvl7pPr>
            <a:lvl8pPr latinLnBrk="0">
              <a:defRPr kumimoji="1" lang="ja-JP" sz="900"/>
            </a:lvl8pPr>
            <a:lvl9pPr latinLnBrk="0">
              <a:defRPr kumimoji="1" lang="ja-JP" sz="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5" name="テキスト プレースホルダー 4"/>
          <p:cNvSpPr>
            <a:spLocks noGrp="1"/>
          </p:cNvSpPr>
          <p:nvPr>
            <p:ph type="body" sz="quarter" idx="3"/>
          </p:nvPr>
        </p:nvSpPr>
        <p:spPr>
          <a:xfrm>
            <a:off x="4709160" y="1600200"/>
            <a:ext cx="3429000" cy="758952"/>
          </a:xfrm>
        </p:spPr>
        <p:txBody>
          <a:bodyPr anchor="ctr">
            <a:normAutofit/>
          </a:bodyPr>
          <a:lstStyle>
            <a:lvl1pPr marL="0" indent="0" latinLnBrk="0">
              <a:spcBef>
                <a:spcPts val="0"/>
              </a:spcBef>
              <a:buNone/>
              <a:defRPr kumimoji="1" lang="ja-JP" sz="1500" b="0" cap="all" baseline="0"/>
            </a:lvl1pPr>
            <a:lvl2pPr marL="342900" indent="0" latinLnBrk="0">
              <a:buNone/>
              <a:defRPr kumimoji="1" lang="ja-JP" sz="1500" b="1"/>
            </a:lvl2pPr>
            <a:lvl3pPr marL="685800" indent="0" latinLnBrk="0">
              <a:buNone/>
              <a:defRPr kumimoji="1" lang="ja-JP" sz="1350" b="1"/>
            </a:lvl3pPr>
            <a:lvl4pPr marL="1028700" indent="0" latinLnBrk="0">
              <a:buNone/>
              <a:defRPr kumimoji="1" lang="ja-JP" sz="1200" b="1"/>
            </a:lvl4pPr>
            <a:lvl5pPr marL="1371600" indent="0" latinLnBrk="0">
              <a:buNone/>
              <a:defRPr kumimoji="1" lang="ja-JP" sz="1200" b="1"/>
            </a:lvl5pPr>
            <a:lvl6pPr marL="1714500" indent="0" latinLnBrk="0">
              <a:buNone/>
              <a:defRPr kumimoji="1" lang="ja-JP" sz="1200" b="1"/>
            </a:lvl6pPr>
            <a:lvl7pPr marL="2057400" indent="0" latinLnBrk="0">
              <a:buNone/>
              <a:defRPr kumimoji="1" lang="ja-JP" sz="1200" b="1"/>
            </a:lvl7pPr>
            <a:lvl8pPr marL="2400300" indent="0" latinLnBrk="0">
              <a:buNone/>
              <a:defRPr kumimoji="1" lang="ja-JP" sz="1200" b="1"/>
            </a:lvl8pPr>
            <a:lvl9pPr marL="2743200" indent="0" latinLnBrk="0">
              <a:buNone/>
              <a:defRPr kumimoji="1" lang="ja-JP"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709160" y="2441448"/>
            <a:ext cx="3429000" cy="3584448"/>
          </a:xfrm>
        </p:spPr>
        <p:txBody>
          <a:bodyPr>
            <a:normAutofit/>
          </a:bodyPr>
          <a:lstStyle>
            <a:lvl1pPr latinLnBrk="0">
              <a:defRPr kumimoji="1" lang="ja-JP" sz="1350"/>
            </a:lvl1pPr>
            <a:lvl2pPr latinLnBrk="0">
              <a:defRPr kumimoji="1" lang="ja-JP" sz="1200"/>
            </a:lvl2pPr>
            <a:lvl3pPr latinLnBrk="0">
              <a:defRPr kumimoji="1" lang="ja-JP" sz="1050"/>
            </a:lvl3pPr>
            <a:lvl4pPr latinLnBrk="0">
              <a:defRPr kumimoji="1" lang="ja-JP" sz="900"/>
            </a:lvl4pPr>
            <a:lvl5pPr latinLnBrk="0">
              <a:defRPr kumimoji="1" lang="ja-JP" sz="900"/>
            </a:lvl5pPr>
            <a:lvl6pPr latinLnBrk="0">
              <a:defRPr kumimoji="1" lang="ja-JP" sz="900"/>
            </a:lvl6pPr>
            <a:lvl7pPr latinLnBrk="0">
              <a:defRPr kumimoji="1" lang="ja-JP" sz="900"/>
            </a:lvl7pPr>
            <a:lvl8pPr latinLnBrk="0">
              <a:defRPr kumimoji="1" lang="ja-JP" sz="900"/>
            </a:lvl8pPr>
            <a:lvl9pPr latinLnBrk="0">
              <a:defRPr kumimoji="1" lang="ja-JP" sz="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7" name="日付プレースホルダー 6"/>
          <p:cNvSpPr>
            <a:spLocks noGrp="1"/>
          </p:cNvSpPr>
          <p:nvPr>
            <p:ph type="dt" sz="half" idx="10"/>
          </p:nvPr>
        </p:nvSpPr>
        <p:spPr/>
        <p:txBody>
          <a:bodyPr/>
          <a:lstStyle/>
          <a:p>
            <a:fld id="{9E583DDF-CA54-461A-A486-592D2374C532}" type="datetimeFigureOut">
              <a:t>2017/9/17</a:t>
            </a:fld>
            <a:endParaRPr kumimoji="1" lang="ja-JP"/>
          </a:p>
        </p:txBody>
      </p:sp>
      <p:sp>
        <p:nvSpPr>
          <p:cNvPr id="8" name="フッター プレースホルダー 7"/>
          <p:cNvSpPr>
            <a:spLocks noGrp="1"/>
          </p:cNvSpPr>
          <p:nvPr>
            <p:ph type="ftr" sz="quarter" idx="11"/>
          </p:nvPr>
        </p:nvSpPr>
        <p:spPr/>
        <p:txBody>
          <a:bodyPr/>
          <a:lstStyle/>
          <a:p>
            <a:endParaRPr kumimoji="1" lang="ja-JP"/>
          </a:p>
        </p:txBody>
      </p:sp>
      <p:sp>
        <p:nvSpPr>
          <p:cNvPr id="9" name="スライド番号プレースホルダー 8"/>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p>
        </p:txBody>
      </p:sp>
      <p:sp>
        <p:nvSpPr>
          <p:cNvPr id="3" name="日付プレースホルダー 2"/>
          <p:cNvSpPr>
            <a:spLocks noGrp="1"/>
          </p:cNvSpPr>
          <p:nvPr>
            <p:ph type="dt" sz="half" idx="10"/>
          </p:nvPr>
        </p:nvSpPr>
        <p:spPr/>
        <p:txBody>
          <a:bodyPr/>
          <a:lstStyle/>
          <a:p>
            <a:fld id="{9E583DDF-CA54-461A-A486-592D2374C532}" type="datetimeFigureOut">
              <a:t>2017/9/17</a:t>
            </a:fld>
            <a:endParaRPr kumimoji="1" lang="ja-JP"/>
          </a:p>
        </p:txBody>
      </p:sp>
      <p:sp>
        <p:nvSpPr>
          <p:cNvPr id="4" name="フッター プレースホルダー 3"/>
          <p:cNvSpPr>
            <a:spLocks noGrp="1"/>
          </p:cNvSpPr>
          <p:nvPr>
            <p:ph type="ftr" sz="quarter" idx="11"/>
          </p:nvPr>
        </p:nvSpPr>
        <p:spPr/>
        <p:txBody>
          <a:bodyPr/>
          <a:lstStyle/>
          <a:p>
            <a:endParaRPr kumimoji="1" lang="ja-JP"/>
          </a:p>
        </p:txBody>
      </p:sp>
      <p:sp>
        <p:nvSpPr>
          <p:cNvPr id="5" name="スライド番号プレースホルダー 4"/>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E583DDF-CA54-461A-A486-592D2374C532}" type="datetimeFigureOut">
              <a:t>2017/9/17</a:t>
            </a:fld>
            <a:endParaRPr kumimoji="1" lang="ja-JP"/>
          </a:p>
        </p:txBody>
      </p:sp>
      <p:sp>
        <p:nvSpPr>
          <p:cNvPr id="3" name="フッター プレースホルダー 2"/>
          <p:cNvSpPr>
            <a:spLocks noGrp="1"/>
          </p:cNvSpPr>
          <p:nvPr>
            <p:ph type="ftr" sz="quarter" idx="11"/>
          </p:nvPr>
        </p:nvSpPr>
        <p:spPr/>
        <p:txBody>
          <a:bodyPr/>
          <a:lstStyle/>
          <a:p>
            <a:endParaRPr kumimoji="1" lang="ja-JP"/>
          </a:p>
        </p:txBody>
      </p:sp>
      <p:sp>
        <p:nvSpPr>
          <p:cNvPr id="4" name="スライド番号プレースホルダー 3"/>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grpSp>
        <p:nvGrpSpPr>
          <p:cNvPr id="8" name="グループ 7"/>
          <p:cNvGrpSpPr/>
          <p:nvPr/>
        </p:nvGrpSpPr>
        <p:grpSpPr>
          <a:xfrm>
            <a:off x="0" y="0"/>
            <a:ext cx="9141619" cy="548640"/>
            <a:chOff x="0" y="0"/>
            <a:chExt cx="12188825" cy="713232"/>
          </a:xfrm>
        </p:grpSpPr>
        <p:sp>
          <p:nvSpPr>
            <p:cNvPr id="9" name="長方形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長方形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sp>
        <p:nvSpPr>
          <p:cNvPr id="2" name="タイトル 1"/>
          <p:cNvSpPr>
            <a:spLocks noGrp="1"/>
          </p:cNvSpPr>
          <p:nvPr>
            <p:ph type="title"/>
          </p:nvPr>
        </p:nvSpPr>
        <p:spPr>
          <a:xfrm>
            <a:off x="6103620" y="1828800"/>
            <a:ext cx="2743200" cy="2286000"/>
          </a:xfrm>
        </p:spPr>
        <p:txBody>
          <a:bodyPr anchor="b">
            <a:normAutofit/>
          </a:bodyPr>
          <a:lstStyle>
            <a:lvl1pPr latinLnBrk="0">
              <a:defRPr kumimoji="1" lang="ja-JP" sz="2550" b="0"/>
            </a:lvl1pPr>
          </a:lstStyle>
          <a:p>
            <a:r>
              <a:rPr kumimoji="1" lang="ja-JP" altLang="en-US"/>
              <a:t>マスター タイトルの書式設定</a:t>
            </a:r>
            <a:endParaRPr kumimoji="1" lang="ja-JP"/>
          </a:p>
        </p:txBody>
      </p:sp>
      <p:sp>
        <p:nvSpPr>
          <p:cNvPr id="3" name="コンテンツ プレースホルダー 2"/>
          <p:cNvSpPr>
            <a:spLocks noGrp="1"/>
          </p:cNvSpPr>
          <p:nvPr>
            <p:ph idx="1"/>
          </p:nvPr>
        </p:nvSpPr>
        <p:spPr>
          <a:xfrm>
            <a:off x="411480" y="1005840"/>
            <a:ext cx="5417820" cy="4937760"/>
          </a:xfrm>
        </p:spPr>
        <p:txBody>
          <a:bodyPr>
            <a:normAutofit/>
          </a:bodyPr>
          <a:lstStyle>
            <a:lvl1pPr latinLnBrk="0">
              <a:defRPr kumimoji="1" lang="ja-JP" sz="1500"/>
            </a:lvl1pPr>
            <a:lvl2pPr latinLnBrk="0">
              <a:defRPr kumimoji="1" lang="ja-JP" sz="1350"/>
            </a:lvl2pPr>
            <a:lvl3pPr latinLnBrk="0">
              <a:defRPr kumimoji="1" lang="ja-JP" sz="1200"/>
            </a:lvl3pPr>
            <a:lvl4pPr latinLnBrk="0">
              <a:defRPr kumimoji="1" lang="ja-JP" sz="1050"/>
            </a:lvl4pPr>
            <a:lvl5pPr latinLnBrk="0">
              <a:defRPr kumimoji="1" lang="ja-JP" sz="1050"/>
            </a:lvl5pPr>
            <a:lvl6pPr latinLnBrk="0">
              <a:defRPr kumimoji="1" lang="ja-JP" sz="1050"/>
            </a:lvl6pPr>
            <a:lvl7pPr latinLnBrk="0">
              <a:defRPr kumimoji="1" lang="ja-JP" sz="1050"/>
            </a:lvl7pPr>
            <a:lvl8pPr latinLnBrk="0">
              <a:defRPr kumimoji="1" lang="ja-JP" sz="1050"/>
            </a:lvl8pPr>
            <a:lvl9pPr latinLnBrk="0">
              <a:defRPr kumimoji="1" lang="ja-JP" sz="10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4" name="テキスト プレースホルダー 3"/>
          <p:cNvSpPr>
            <a:spLocks noGrp="1"/>
          </p:cNvSpPr>
          <p:nvPr>
            <p:ph type="body" sz="half" idx="2"/>
          </p:nvPr>
        </p:nvSpPr>
        <p:spPr>
          <a:xfrm>
            <a:off x="6103620" y="4206240"/>
            <a:ext cx="2743200" cy="1645920"/>
          </a:xfrm>
        </p:spPr>
        <p:txBody>
          <a:bodyPr>
            <a:normAutofit/>
          </a:bodyPr>
          <a:lstStyle>
            <a:lvl1pPr marL="0" indent="0" latinLnBrk="0">
              <a:spcBef>
                <a:spcPts val="900"/>
              </a:spcBef>
              <a:buNone/>
              <a:defRPr kumimoji="1" lang="ja-JP" sz="1200"/>
            </a:lvl1pPr>
            <a:lvl2pPr marL="342900" indent="0" latinLnBrk="0">
              <a:buNone/>
              <a:defRPr kumimoji="1" lang="ja-JP" sz="900"/>
            </a:lvl2pPr>
            <a:lvl3pPr marL="685800" indent="0" latinLnBrk="0">
              <a:buNone/>
              <a:defRPr kumimoji="1" lang="ja-JP" sz="750"/>
            </a:lvl3pPr>
            <a:lvl4pPr marL="1028700" indent="0" latinLnBrk="0">
              <a:buNone/>
              <a:defRPr kumimoji="1" lang="ja-JP" sz="675"/>
            </a:lvl4pPr>
            <a:lvl5pPr marL="1371600" indent="0" latinLnBrk="0">
              <a:buNone/>
              <a:defRPr kumimoji="1" lang="ja-JP" sz="675"/>
            </a:lvl5pPr>
            <a:lvl6pPr marL="1714500" indent="0" latinLnBrk="0">
              <a:buNone/>
              <a:defRPr kumimoji="1" lang="ja-JP" sz="675"/>
            </a:lvl6pPr>
            <a:lvl7pPr marL="2057400" indent="0" latinLnBrk="0">
              <a:buNone/>
              <a:defRPr kumimoji="1" lang="ja-JP" sz="675"/>
            </a:lvl7pPr>
            <a:lvl8pPr marL="2400300" indent="0" latinLnBrk="0">
              <a:buNone/>
              <a:defRPr kumimoji="1" lang="ja-JP" sz="675"/>
            </a:lvl8pPr>
            <a:lvl9pPr marL="2743200" indent="0" latinLnBrk="0">
              <a:buNone/>
              <a:defRPr kumimoji="1" lang="ja-JP"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E583DDF-CA54-461A-A486-592D2374C532}" type="datetimeFigureOut">
              <a:t>2017/9/17</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103620" y="1828800"/>
            <a:ext cx="2743200" cy="2286000"/>
          </a:xfrm>
        </p:spPr>
        <p:txBody>
          <a:bodyPr anchor="b">
            <a:normAutofit/>
          </a:bodyPr>
          <a:lstStyle>
            <a:lvl1pPr latinLnBrk="0">
              <a:defRPr kumimoji="1" lang="ja-JP" sz="2550" b="0"/>
            </a:lvl1pPr>
          </a:lstStyle>
          <a:p>
            <a:r>
              <a:rPr kumimoji="1" lang="ja-JP" altLang="en-US"/>
              <a:t>マスター タイトルの書式設定</a:t>
            </a:r>
            <a:endParaRPr kumimoji="1" lang="ja-JP" dirty="0"/>
          </a:p>
        </p:txBody>
      </p:sp>
      <p:sp>
        <p:nvSpPr>
          <p:cNvPr id="3" name="図プレースホルダー 2"/>
          <p:cNvSpPr>
            <a:spLocks noGrp="1"/>
          </p:cNvSpPr>
          <p:nvPr>
            <p:ph type="pic" idx="1"/>
          </p:nvPr>
        </p:nvSpPr>
        <p:spPr>
          <a:xfrm>
            <a:off x="411480" y="548640"/>
            <a:ext cx="5006340" cy="5760720"/>
          </a:xfrm>
          <a:noFill/>
        </p:spPr>
        <p:txBody>
          <a:bodyPr/>
          <a:lstStyle>
            <a:lvl1pPr marL="0" indent="0" algn="ctr" latinLnBrk="0">
              <a:buNone/>
              <a:defRPr kumimoji="1" lang="ja-JP" sz="2400">
                <a:solidFill>
                  <a:schemeClr val="tx1"/>
                </a:solidFill>
              </a:defRPr>
            </a:lvl1pPr>
            <a:lvl2pPr marL="342900" indent="0" latinLnBrk="0">
              <a:buNone/>
              <a:defRPr kumimoji="1" lang="ja-JP" sz="2100"/>
            </a:lvl2pPr>
            <a:lvl3pPr marL="685800" indent="0" latinLnBrk="0">
              <a:buNone/>
              <a:defRPr kumimoji="1" lang="ja-JP" sz="1800"/>
            </a:lvl3pPr>
            <a:lvl4pPr marL="1028700" indent="0" latinLnBrk="0">
              <a:buNone/>
              <a:defRPr kumimoji="1" lang="ja-JP" sz="1500"/>
            </a:lvl4pPr>
            <a:lvl5pPr marL="1371600" indent="0" latinLnBrk="0">
              <a:buNone/>
              <a:defRPr kumimoji="1" lang="ja-JP" sz="1500"/>
            </a:lvl5pPr>
            <a:lvl6pPr marL="1714500" indent="0" latinLnBrk="0">
              <a:buNone/>
              <a:defRPr kumimoji="1" lang="ja-JP" sz="1500"/>
            </a:lvl6pPr>
            <a:lvl7pPr marL="2057400" indent="0" latinLnBrk="0">
              <a:buNone/>
              <a:defRPr kumimoji="1" lang="ja-JP" sz="1500"/>
            </a:lvl7pPr>
            <a:lvl8pPr marL="2400300" indent="0" latinLnBrk="0">
              <a:buNone/>
              <a:defRPr kumimoji="1" lang="ja-JP" sz="1500"/>
            </a:lvl8pPr>
            <a:lvl9pPr marL="2743200" indent="0" latinLnBrk="0">
              <a:buNone/>
              <a:defRPr kumimoji="1" lang="ja-JP" sz="1500"/>
            </a:lvl9pPr>
          </a:lstStyle>
          <a:p>
            <a:r>
              <a:rPr kumimoji="1" lang="ja-JP" altLang="en-US"/>
              <a:t>図を追加</a:t>
            </a:r>
            <a:endParaRPr kumimoji="1" lang="ja-JP" dirty="0"/>
          </a:p>
        </p:txBody>
      </p:sp>
      <p:sp>
        <p:nvSpPr>
          <p:cNvPr id="4" name="テキスト プレースホルダー 3"/>
          <p:cNvSpPr>
            <a:spLocks noGrp="1"/>
          </p:cNvSpPr>
          <p:nvPr>
            <p:ph type="body" sz="half" idx="2"/>
          </p:nvPr>
        </p:nvSpPr>
        <p:spPr>
          <a:xfrm>
            <a:off x="6103620" y="4206240"/>
            <a:ext cx="2743200" cy="1645920"/>
          </a:xfrm>
        </p:spPr>
        <p:txBody>
          <a:bodyPr>
            <a:normAutofit/>
          </a:bodyPr>
          <a:lstStyle>
            <a:lvl1pPr marL="0" indent="0" latinLnBrk="0">
              <a:spcBef>
                <a:spcPts val="900"/>
              </a:spcBef>
              <a:buNone/>
              <a:defRPr kumimoji="1" lang="ja-JP" sz="1200"/>
            </a:lvl1pPr>
            <a:lvl2pPr marL="342900" indent="0" latinLnBrk="0">
              <a:buNone/>
              <a:defRPr kumimoji="1" lang="ja-JP" sz="900"/>
            </a:lvl2pPr>
            <a:lvl3pPr marL="685800" indent="0" latinLnBrk="0">
              <a:buNone/>
              <a:defRPr kumimoji="1" lang="ja-JP" sz="750"/>
            </a:lvl3pPr>
            <a:lvl4pPr marL="1028700" indent="0" latinLnBrk="0">
              <a:buNone/>
              <a:defRPr kumimoji="1" lang="ja-JP" sz="675"/>
            </a:lvl4pPr>
            <a:lvl5pPr marL="1371600" indent="0" latinLnBrk="0">
              <a:buNone/>
              <a:defRPr kumimoji="1" lang="ja-JP" sz="675"/>
            </a:lvl5pPr>
            <a:lvl6pPr marL="1714500" indent="0" latinLnBrk="0">
              <a:buNone/>
              <a:defRPr kumimoji="1" lang="ja-JP" sz="675"/>
            </a:lvl6pPr>
            <a:lvl7pPr marL="2057400" indent="0" latinLnBrk="0">
              <a:buNone/>
              <a:defRPr kumimoji="1" lang="ja-JP" sz="675"/>
            </a:lvl7pPr>
            <a:lvl8pPr marL="2400300" indent="0" latinLnBrk="0">
              <a:buNone/>
              <a:defRPr kumimoji="1" lang="ja-JP" sz="675"/>
            </a:lvl8pPr>
            <a:lvl9pPr marL="2743200" indent="0" latinLnBrk="0">
              <a:buNone/>
              <a:defRPr kumimoji="1" lang="ja-JP"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E583DDF-CA54-461A-A486-592D2374C532}" type="datetimeFigureOut">
              <a:t>2017/9/17</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CA8D9AD5-F248-4919-864A-CFD76CC027D6}" type="slidenum">
              <a:t>‹#›</a:t>
            </a:fld>
            <a:endParaRPr kumimoji="1" lang="ja-JP"/>
          </a:p>
        </p:txBody>
      </p:sp>
      <p:grpSp>
        <p:nvGrpSpPr>
          <p:cNvPr id="8" name="グループ 7"/>
          <p:cNvGrpSpPr/>
          <p:nvPr/>
        </p:nvGrpSpPr>
        <p:grpSpPr>
          <a:xfrm>
            <a:off x="0" y="0"/>
            <a:ext cx="5829300" cy="548640"/>
            <a:chOff x="0" y="0"/>
            <a:chExt cx="12188825" cy="713232"/>
          </a:xfrm>
        </p:grpSpPr>
        <p:sp>
          <p:nvSpPr>
            <p:cNvPr id="9" name="長方形 8"/>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長方形 9"/>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1" name="グループ 10"/>
          <p:cNvGrpSpPr/>
          <p:nvPr/>
        </p:nvGrpSpPr>
        <p:grpSpPr>
          <a:xfrm flipV="1">
            <a:off x="0" y="6309360"/>
            <a:ext cx="5829300" cy="548640"/>
            <a:chOff x="0" y="0"/>
            <a:chExt cx="12188825" cy="713232"/>
          </a:xfrm>
        </p:grpSpPr>
        <p:sp>
          <p:nvSpPr>
            <p:cNvPr id="12" name="長方形 11"/>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長方形 12"/>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4" name="グループ 13"/>
          <p:cNvGrpSpPr/>
          <p:nvPr/>
        </p:nvGrpSpPr>
        <p:grpSpPr>
          <a:xfrm rot="5400000" flipV="1">
            <a:off x="-3223260" y="3223260"/>
            <a:ext cx="6858000" cy="411480"/>
            <a:chOff x="0" y="0"/>
            <a:chExt cx="12188825" cy="713232"/>
          </a:xfrm>
        </p:grpSpPr>
        <p:sp>
          <p:nvSpPr>
            <p:cNvPr id="15" name="長方形 14"/>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6" name="長方形 15"/>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7" name="グループ 16"/>
          <p:cNvGrpSpPr/>
          <p:nvPr/>
        </p:nvGrpSpPr>
        <p:grpSpPr>
          <a:xfrm rot="16200000" flipH="1" flipV="1">
            <a:off x="2194559" y="3223261"/>
            <a:ext cx="6858000" cy="411480"/>
            <a:chOff x="0" y="0"/>
            <a:chExt cx="12188825" cy="713232"/>
          </a:xfrm>
        </p:grpSpPr>
        <p:sp>
          <p:nvSpPr>
            <p:cNvPr id="18" name="長方形 17"/>
            <p:cNvSpPr/>
            <p:nvPr/>
          </p:nvSpPr>
          <p:spPr>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 name="長方形 18"/>
            <p:cNvSpPr/>
            <p:nvPr/>
          </p:nvSpPr>
          <p:spPr>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4" name="日付プレースホルダー 3"/>
          <p:cNvSpPr>
            <a:spLocks noGrp="1"/>
          </p:cNvSpPr>
          <p:nvPr>
            <p:ph type="dt" sz="half" idx="10"/>
          </p:nvPr>
        </p:nvSpPr>
        <p:spPr/>
        <p:txBody>
          <a:bodyPr/>
          <a:lstStyle/>
          <a:p>
            <a:fld id="{9E583DDF-CA54-461A-A486-592D2374C532}" type="datetimeFigureOut">
              <a:t>2017/9/17</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274638"/>
            <a:ext cx="1971675" cy="5897562"/>
          </a:xfrm>
        </p:spPr>
        <p:txBody>
          <a:bodyPr vert="eaVert"/>
          <a:lstStyle/>
          <a:p>
            <a:r>
              <a:rPr kumimoji="1" lang="ja-JP" altLang="en-US"/>
              <a:t>マスター タイトルの書式設定</a:t>
            </a:r>
            <a:endParaRPr kumimoji="1" lang="ja-JP"/>
          </a:p>
        </p:txBody>
      </p:sp>
      <p:sp>
        <p:nvSpPr>
          <p:cNvPr id="3" name="縦書きテキスト プレースホルダー 2"/>
          <p:cNvSpPr>
            <a:spLocks noGrp="1"/>
          </p:cNvSpPr>
          <p:nvPr>
            <p:ph type="body" orient="vert" idx="1"/>
          </p:nvPr>
        </p:nvSpPr>
        <p:spPr>
          <a:xfrm>
            <a:off x="628650" y="274638"/>
            <a:ext cx="5800725" cy="5897562"/>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4" name="日付プレースホルダー 3"/>
          <p:cNvSpPr>
            <a:spLocks noGrp="1"/>
          </p:cNvSpPr>
          <p:nvPr>
            <p:ph type="dt" sz="half" idx="10"/>
          </p:nvPr>
        </p:nvSpPr>
        <p:spPr/>
        <p:txBody>
          <a:bodyPr/>
          <a:lstStyle/>
          <a:p>
            <a:fld id="{9E583DDF-CA54-461A-A486-592D2374C532}" type="datetimeFigureOut">
              <a:t>2017/9/17</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CA8D9AD5-F248-4919-864A-CFD76CC027D6}" type="slidenum">
              <a:t>‹#›</a:t>
            </a:fld>
            <a:endParaRPr kumimoji="1" lang="ja-JP"/>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20000"/>
                <a:lumOff val="80000"/>
                <a:alpha val="56000"/>
              </a:schemeClr>
            </a:gs>
            <a:gs pos="79000">
              <a:schemeClr val="bg1"/>
            </a:gs>
          </a:gsLst>
          <a:lin ang="5400000" scaled="0"/>
        </a:gradFill>
        <a:effectLst/>
      </p:bgPr>
    </p:bg>
    <p:spTree>
      <p:nvGrpSpPr>
        <p:cNvPr id="1" name=""/>
        <p:cNvGrpSpPr/>
        <p:nvPr/>
      </p:nvGrpSpPr>
      <p:grpSpPr>
        <a:xfrm>
          <a:off x="0" y="0"/>
          <a:ext cx="0" cy="0"/>
          <a:chOff x="0" y="0"/>
          <a:chExt cx="0" cy="0"/>
        </a:xfrm>
      </p:grpSpPr>
      <p:grpSp>
        <p:nvGrpSpPr>
          <p:cNvPr id="8" name="グループ 7"/>
          <p:cNvGrpSpPr/>
          <p:nvPr/>
        </p:nvGrpSpPr>
        <p:grpSpPr bwMode="auto">
          <a:xfrm flipV="1">
            <a:off x="0" y="6309360"/>
            <a:ext cx="9141619" cy="548640"/>
            <a:chOff x="0" y="0"/>
            <a:chExt cx="12188825" cy="713232"/>
          </a:xfrm>
        </p:grpSpPr>
        <p:sp>
          <p:nvSpPr>
            <p:cNvPr id="9" name="長方形 8"/>
            <p:cNvSpPr/>
            <p:nvPr/>
          </p:nvSpPr>
          <p:spPr bwMode="auto">
            <a:xfrm flipV="1">
              <a:off x="0" y="59436"/>
              <a:ext cx="12188825" cy="653796"/>
            </a:xfrm>
            <a:prstGeom prst="rect">
              <a:avLst/>
            </a:prstGeom>
            <a:solidFill>
              <a:schemeClr val="accent1">
                <a:alpha val="1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長方形 9"/>
            <p:cNvSpPr/>
            <p:nvPr/>
          </p:nvSpPr>
          <p:spPr bwMode="auto">
            <a:xfrm flipV="1">
              <a:off x="0" y="0"/>
              <a:ext cx="12188825" cy="201168"/>
            </a:xfrm>
            <a:prstGeom prst="rect">
              <a:avLst/>
            </a:prstGeom>
            <a:solidFill>
              <a:schemeClr val="accent1">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sp>
        <p:nvSpPr>
          <p:cNvPr id="2" name="タイトル プレースホルダー 1"/>
          <p:cNvSpPr>
            <a:spLocks noGrp="1"/>
          </p:cNvSpPr>
          <p:nvPr>
            <p:ph type="title"/>
          </p:nvPr>
        </p:nvSpPr>
        <p:spPr>
          <a:xfrm>
            <a:off x="1005840" y="438912"/>
            <a:ext cx="7132320" cy="1088136"/>
          </a:xfrm>
          <a:prstGeom prst="rect">
            <a:avLst/>
          </a:prstGeom>
        </p:spPr>
        <p:txBody>
          <a:bodyPr vert="horz" lIns="91440" tIns="45720" rIns="91440" bIns="45720" rtlCol="0" anchor="b">
            <a:normAutofit/>
          </a:bodyPr>
          <a:lstStyle/>
          <a:p>
            <a:r>
              <a:rPr kumimoji="1" lang="ja-JP" dirty="0"/>
              <a:t>マスター タイトルのスタイルを編集するには、ここをクリック</a:t>
            </a:r>
          </a:p>
        </p:txBody>
      </p:sp>
      <p:sp>
        <p:nvSpPr>
          <p:cNvPr id="3" name="テキスト プレースホルダー 2"/>
          <p:cNvSpPr>
            <a:spLocks noGrp="1"/>
          </p:cNvSpPr>
          <p:nvPr>
            <p:ph type="body" idx="1"/>
          </p:nvPr>
        </p:nvSpPr>
        <p:spPr>
          <a:xfrm>
            <a:off x="1005840" y="1673352"/>
            <a:ext cx="7132320" cy="4343400"/>
          </a:xfrm>
          <a:prstGeom prst="rect">
            <a:avLst/>
          </a:prstGeom>
        </p:spPr>
        <p:txBody>
          <a:bodyPr vert="horz" lIns="91440" tIns="45720" rIns="91440" bIns="45720" rtlCol="0">
            <a:normAutofit/>
          </a:bodyPr>
          <a:lstStyle/>
          <a:p>
            <a:pPr lvl="0"/>
            <a:r>
              <a:rPr kumimoji="1" lang="ja-JP" dirty="0"/>
              <a:t>マスター テキストのスタイルを編集するには、ここをクリック</a:t>
            </a:r>
          </a:p>
          <a:p>
            <a:pPr lvl="1"/>
            <a:r>
              <a:rPr kumimoji="1" lang="ja-JP" dirty="0"/>
              <a:t>第 2 レベル</a:t>
            </a:r>
          </a:p>
          <a:p>
            <a:pPr lvl="2"/>
            <a:r>
              <a:rPr kumimoji="1" lang="ja-JP" dirty="0"/>
              <a:t>第 3 レベル</a:t>
            </a:r>
          </a:p>
          <a:p>
            <a:pPr lvl="3"/>
            <a:r>
              <a:rPr kumimoji="1" lang="ja-JP" dirty="0"/>
              <a:t>第 4 レベル</a:t>
            </a:r>
          </a:p>
          <a:p>
            <a:pPr lvl="4"/>
            <a:r>
              <a:rPr kumimoji="1" lang="ja-JP" dirty="0"/>
              <a:t>第 5 レベル</a:t>
            </a:r>
          </a:p>
        </p:txBody>
      </p:sp>
      <p:sp>
        <p:nvSpPr>
          <p:cNvPr id="4" name="日付プレースホルダー 3"/>
          <p:cNvSpPr>
            <a:spLocks noGrp="1"/>
          </p:cNvSpPr>
          <p:nvPr>
            <p:ph type="dt" sz="half" idx="2"/>
          </p:nvPr>
        </p:nvSpPr>
        <p:spPr>
          <a:xfrm>
            <a:off x="6656832" y="6391656"/>
            <a:ext cx="720090" cy="237744"/>
          </a:xfrm>
          <a:prstGeom prst="rect">
            <a:avLst/>
          </a:prstGeom>
        </p:spPr>
        <p:txBody>
          <a:bodyPr vert="horz" lIns="91440" tIns="45720" rIns="91440" bIns="45720" rtlCol="0" anchor="ctr"/>
          <a:lstStyle>
            <a:lvl1pPr algn="r" latinLnBrk="0">
              <a:defRPr kumimoji="1" lang="ja-JP" sz="600">
                <a:solidFill>
                  <a:schemeClr val="tx1"/>
                </a:solidFill>
              </a:defRPr>
            </a:lvl1pPr>
          </a:lstStyle>
          <a:p>
            <a:fld id="{9E583DDF-CA54-461A-A486-592D2374C532}" type="datetimeFigureOut">
              <a:pPr/>
              <a:t>2017/9/17</a:t>
            </a:fld>
            <a:endParaRPr kumimoji="1" lang="ja-JP"/>
          </a:p>
        </p:txBody>
      </p:sp>
      <p:sp>
        <p:nvSpPr>
          <p:cNvPr id="5" name="フッター プレースホルダー 4"/>
          <p:cNvSpPr>
            <a:spLocks noGrp="1"/>
          </p:cNvSpPr>
          <p:nvPr>
            <p:ph type="ftr" sz="quarter" idx="3"/>
          </p:nvPr>
        </p:nvSpPr>
        <p:spPr>
          <a:xfrm>
            <a:off x="1005840" y="6391656"/>
            <a:ext cx="5369814" cy="237744"/>
          </a:xfrm>
          <a:prstGeom prst="rect">
            <a:avLst/>
          </a:prstGeom>
        </p:spPr>
        <p:txBody>
          <a:bodyPr vert="horz" lIns="91440" tIns="45720" rIns="91440" bIns="45720" rtlCol="0" anchor="ctr"/>
          <a:lstStyle>
            <a:lvl1pPr algn="l" latinLnBrk="0">
              <a:defRPr kumimoji="1" lang="ja-JP" sz="600" cap="all" baseline="0">
                <a:solidFill>
                  <a:schemeClr val="tx1"/>
                </a:solidFill>
              </a:defRPr>
            </a:lvl1pPr>
          </a:lstStyle>
          <a:p>
            <a:endParaRPr kumimoji="1" lang="ja-JP"/>
          </a:p>
        </p:txBody>
      </p:sp>
      <p:sp>
        <p:nvSpPr>
          <p:cNvPr id="6" name="スライド番号プレースホルダー 5"/>
          <p:cNvSpPr>
            <a:spLocks noGrp="1"/>
          </p:cNvSpPr>
          <p:nvPr>
            <p:ph type="sldNum" sz="quarter" idx="4"/>
          </p:nvPr>
        </p:nvSpPr>
        <p:spPr>
          <a:xfrm>
            <a:off x="7658100" y="6391656"/>
            <a:ext cx="480060" cy="237744"/>
          </a:xfrm>
          <a:prstGeom prst="rect">
            <a:avLst/>
          </a:prstGeom>
        </p:spPr>
        <p:txBody>
          <a:bodyPr vert="horz" lIns="91440" tIns="45720" rIns="91440" bIns="45720" rtlCol="0" anchor="ctr"/>
          <a:lstStyle>
            <a:lvl1pPr algn="r" latinLnBrk="0">
              <a:defRPr kumimoji="1" lang="ja-JP" sz="600">
                <a:solidFill>
                  <a:schemeClr val="tx1"/>
                </a:solidFill>
              </a:defRPr>
            </a:lvl1pPr>
          </a:lstStyle>
          <a:p>
            <a:fld id="{CA8D9AD5-F248-4919-864A-CFD76CC027D6}" type="slidenum">
              <a:pPr/>
              <a:t>‹#›</a:t>
            </a:fld>
            <a:endParaRPr kumimoji="1" lang="ja-JP"/>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205740" indent="-171450" algn="l" defTabSz="685800" rtl="0" eaLnBrk="1" latinLnBrk="0" hangingPunct="1">
        <a:lnSpc>
          <a:spcPct val="90000"/>
        </a:lnSpc>
        <a:spcBef>
          <a:spcPts val="1350"/>
        </a:spcBef>
        <a:buSzPct val="80000"/>
        <a:buFont typeface="Arial" pitchFamily="34" charset="0"/>
        <a:buChar char="•"/>
        <a:defRPr kumimoji="1" lang="ja-JP" sz="15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45770" indent="-171450" algn="l" defTabSz="685800" rtl="0" eaLnBrk="1" latinLnBrk="0" hangingPunct="1">
        <a:lnSpc>
          <a:spcPct val="90000"/>
        </a:lnSpc>
        <a:spcBef>
          <a:spcPts val="750"/>
        </a:spcBef>
        <a:buSzPct val="80000"/>
        <a:buFont typeface="Arial" pitchFamily="34" charset="0"/>
        <a:buChar char="•"/>
        <a:defRPr kumimoji="1" lang="ja-JP" sz="13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685800" indent="-171450" algn="l" defTabSz="685800" rtl="0" eaLnBrk="1" latinLnBrk="0" hangingPunct="1">
        <a:lnSpc>
          <a:spcPct val="90000"/>
        </a:lnSpc>
        <a:spcBef>
          <a:spcPts val="600"/>
        </a:spcBef>
        <a:buSzPct val="80000"/>
        <a:buFont typeface="Arial" pitchFamily="34" charset="0"/>
        <a:buChar char="•"/>
        <a:defRPr kumimoji="1" lang="ja-JP" sz="12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925830" indent="-171450" algn="l" defTabSz="685800" rtl="0" eaLnBrk="1" latinLnBrk="0" hangingPunct="1">
        <a:lnSpc>
          <a:spcPct val="90000"/>
        </a:lnSpc>
        <a:spcBef>
          <a:spcPts val="600"/>
        </a:spcBef>
        <a:buSzPct val="80000"/>
        <a:buFont typeface="Arial" pitchFamily="34" charset="0"/>
        <a:buChar char="•"/>
        <a:defRPr kumimoji="1" lang="ja-JP"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165860" indent="-171450" algn="l" defTabSz="685800" rtl="0" eaLnBrk="1" latinLnBrk="0" hangingPunct="1">
        <a:lnSpc>
          <a:spcPct val="90000"/>
        </a:lnSpc>
        <a:spcBef>
          <a:spcPts val="600"/>
        </a:spcBef>
        <a:buSzPct val="80000"/>
        <a:buFont typeface="Arial" pitchFamily="34" charset="0"/>
        <a:buChar char="•"/>
        <a:defRPr kumimoji="1" lang="ja-JP"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1405890" indent="-171450" algn="l" defTabSz="685800" rtl="0" eaLnBrk="1" latinLnBrk="0" hangingPunct="1">
        <a:lnSpc>
          <a:spcPct val="90000"/>
        </a:lnSpc>
        <a:spcBef>
          <a:spcPts val="600"/>
        </a:spcBef>
        <a:buSzPct val="80000"/>
        <a:buFont typeface="Arial" pitchFamily="34" charset="0"/>
        <a:buChar char="•"/>
        <a:defRPr kumimoji="1" lang="ja-JP" sz="1050" kern="1200">
          <a:solidFill>
            <a:schemeClr val="tx1"/>
          </a:solidFill>
          <a:latin typeface="+mn-lt"/>
          <a:ea typeface="+mn-ea"/>
          <a:cs typeface="+mn-cs"/>
        </a:defRPr>
      </a:lvl6pPr>
      <a:lvl7pPr marL="1645920" indent="-171450" algn="l" defTabSz="685800" rtl="0" eaLnBrk="1" latinLnBrk="0" hangingPunct="1">
        <a:lnSpc>
          <a:spcPct val="90000"/>
        </a:lnSpc>
        <a:spcBef>
          <a:spcPts val="600"/>
        </a:spcBef>
        <a:buSzPct val="80000"/>
        <a:buFont typeface="Arial" pitchFamily="34" charset="0"/>
        <a:buChar char="•"/>
        <a:defRPr kumimoji="1" lang="ja-JP" sz="1050" kern="1200" baseline="0">
          <a:solidFill>
            <a:schemeClr val="tx1"/>
          </a:solidFill>
          <a:latin typeface="+mn-lt"/>
          <a:ea typeface="+mn-ea"/>
          <a:cs typeface="+mn-cs"/>
        </a:defRPr>
      </a:lvl7pPr>
      <a:lvl8pPr marL="1885950" indent="-171450" algn="l" defTabSz="685800" rtl="0" eaLnBrk="1" latinLnBrk="0" hangingPunct="1">
        <a:lnSpc>
          <a:spcPct val="90000"/>
        </a:lnSpc>
        <a:spcBef>
          <a:spcPts val="600"/>
        </a:spcBef>
        <a:buSzPct val="80000"/>
        <a:buFont typeface="Arial" pitchFamily="34" charset="0"/>
        <a:buChar char="•"/>
        <a:defRPr kumimoji="1" lang="ja-JP" sz="1050" kern="1200" baseline="0">
          <a:solidFill>
            <a:schemeClr val="tx1"/>
          </a:solidFill>
          <a:latin typeface="+mn-lt"/>
          <a:ea typeface="+mn-ea"/>
          <a:cs typeface="+mn-cs"/>
        </a:defRPr>
      </a:lvl8pPr>
      <a:lvl9pPr marL="2125980" indent="-171450" algn="l" defTabSz="685800" rtl="0" eaLnBrk="1" latinLnBrk="0" hangingPunct="1">
        <a:lnSpc>
          <a:spcPct val="90000"/>
        </a:lnSpc>
        <a:spcBef>
          <a:spcPts val="600"/>
        </a:spcBef>
        <a:buSzPct val="80000"/>
        <a:buFont typeface="Arial" pitchFamily="34" charset="0"/>
        <a:buChar char="•"/>
        <a:defRPr kumimoji="1" lang="ja-JP" sz="1050" kern="1200" baseline="0">
          <a:solidFill>
            <a:schemeClr val="tx1"/>
          </a:solidFill>
          <a:latin typeface="+mn-lt"/>
          <a:ea typeface="+mn-ea"/>
          <a:cs typeface="+mn-cs"/>
        </a:defRPr>
      </a:lvl9pPr>
    </p:bodyStyle>
    <p:otherStyle>
      <a:defPPr>
        <a:defRPr kumimoji="1" lang="ja-JP"/>
      </a:defPPr>
      <a:lvl1pPr marL="0" algn="l" defTabSz="685800" rtl="0" eaLnBrk="1" latinLnBrk="0" hangingPunct="1">
        <a:defRPr kumimoji="1" lang="ja-JP" sz="1350" kern="1200">
          <a:solidFill>
            <a:schemeClr val="tx1"/>
          </a:solidFill>
          <a:latin typeface="+mn-lt"/>
          <a:ea typeface="+mn-ea"/>
          <a:cs typeface="+mn-cs"/>
        </a:defRPr>
      </a:lvl1pPr>
      <a:lvl2pPr marL="342900" algn="l" defTabSz="685800" rtl="0" eaLnBrk="1" latinLnBrk="0" hangingPunct="1">
        <a:defRPr kumimoji="1" lang="ja-JP" sz="1350" kern="1200">
          <a:solidFill>
            <a:schemeClr val="tx1"/>
          </a:solidFill>
          <a:latin typeface="+mn-lt"/>
          <a:ea typeface="+mn-ea"/>
          <a:cs typeface="+mn-cs"/>
        </a:defRPr>
      </a:lvl2pPr>
      <a:lvl3pPr marL="685800" algn="l" defTabSz="685800" rtl="0" eaLnBrk="1" latinLnBrk="0" hangingPunct="1">
        <a:defRPr kumimoji="1" lang="ja-JP" sz="1350" kern="1200">
          <a:solidFill>
            <a:schemeClr val="tx1"/>
          </a:solidFill>
          <a:latin typeface="+mn-lt"/>
          <a:ea typeface="+mn-ea"/>
          <a:cs typeface="+mn-cs"/>
        </a:defRPr>
      </a:lvl3pPr>
      <a:lvl4pPr marL="1028700" algn="l" defTabSz="685800" rtl="0" eaLnBrk="1" latinLnBrk="0" hangingPunct="1">
        <a:defRPr kumimoji="1" lang="ja-JP" sz="1350" kern="1200">
          <a:solidFill>
            <a:schemeClr val="tx1"/>
          </a:solidFill>
          <a:latin typeface="+mn-lt"/>
          <a:ea typeface="+mn-ea"/>
          <a:cs typeface="+mn-cs"/>
        </a:defRPr>
      </a:lvl4pPr>
      <a:lvl5pPr marL="1371600" algn="l" defTabSz="685800" rtl="0" eaLnBrk="1" latinLnBrk="0" hangingPunct="1">
        <a:defRPr kumimoji="1" lang="ja-JP" sz="1350" kern="1200">
          <a:solidFill>
            <a:schemeClr val="tx1"/>
          </a:solidFill>
          <a:latin typeface="+mn-lt"/>
          <a:ea typeface="+mn-ea"/>
          <a:cs typeface="+mn-cs"/>
        </a:defRPr>
      </a:lvl5pPr>
      <a:lvl6pPr marL="1714500" algn="l" defTabSz="685800" rtl="0" eaLnBrk="1" latinLnBrk="0" hangingPunct="1">
        <a:defRPr kumimoji="1" lang="ja-JP" sz="1350" kern="1200">
          <a:solidFill>
            <a:schemeClr val="tx1"/>
          </a:solidFill>
          <a:latin typeface="+mn-lt"/>
          <a:ea typeface="+mn-ea"/>
          <a:cs typeface="+mn-cs"/>
        </a:defRPr>
      </a:lvl6pPr>
      <a:lvl7pPr marL="2057400" algn="l" defTabSz="685800" rtl="0" eaLnBrk="1" latinLnBrk="0" hangingPunct="1">
        <a:defRPr kumimoji="1" lang="ja-JP" sz="1350" kern="1200">
          <a:solidFill>
            <a:schemeClr val="tx1"/>
          </a:solidFill>
          <a:latin typeface="+mn-lt"/>
          <a:ea typeface="+mn-ea"/>
          <a:cs typeface="+mn-cs"/>
        </a:defRPr>
      </a:lvl7pPr>
      <a:lvl8pPr marL="2400300" algn="l" defTabSz="685800" rtl="0" eaLnBrk="1" latinLnBrk="0" hangingPunct="1">
        <a:defRPr kumimoji="1" lang="ja-JP" sz="1350" kern="1200">
          <a:solidFill>
            <a:schemeClr val="tx1"/>
          </a:solidFill>
          <a:latin typeface="+mn-lt"/>
          <a:ea typeface="+mn-ea"/>
          <a:cs typeface="+mn-cs"/>
        </a:defRPr>
      </a:lvl8pPr>
      <a:lvl9pPr marL="2743200" algn="l" defTabSz="685800" rtl="0" eaLnBrk="1" latinLnBrk="0" hangingPunct="1">
        <a:defRPr kumimoji="1" lang="ja-JP"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2880" userDrawn="1">
          <p15:clr>
            <a:srgbClr val="F26B43"/>
          </p15:clr>
        </p15:guide>
        <p15:guide id="5"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a:extLst>
              <a:ext uri="{28A0092B-C50C-407E-A947-70E740481C1C}">
                <a14:useLocalDpi xmlns:a14="http://schemas.microsoft.com/office/drawing/2010/main" val="0"/>
              </a:ext>
            </a:extLst>
          </a:blip>
          <a:srcRect l="2902" t="9474" r="3305" b="5709"/>
          <a:stretch/>
        </p:blipFill>
        <p:spPr>
          <a:xfrm>
            <a:off x="1" y="857250"/>
            <a:ext cx="9223512" cy="5396948"/>
          </a:xfrm>
          <a:prstGeom prst="rect">
            <a:avLst/>
          </a:prstGeom>
        </p:spPr>
      </p:pic>
      <p:sp>
        <p:nvSpPr>
          <p:cNvPr id="2" name="タイトル 1"/>
          <p:cNvSpPr>
            <a:spLocks noGrp="1"/>
          </p:cNvSpPr>
          <p:nvPr>
            <p:ph type="ctrTitle"/>
          </p:nvPr>
        </p:nvSpPr>
        <p:spPr>
          <a:xfrm>
            <a:off x="1011307" y="2612749"/>
            <a:ext cx="7200900" cy="1104287"/>
          </a:xfrm>
        </p:spPr>
        <p:txBody>
          <a:bodyPr/>
          <a:lstStyle/>
          <a:p>
            <a:r>
              <a:rPr lang="ja-JP" altLang="en-US" sz="3300" b="1" dirty="0">
                <a:latin typeface="HGS創英角ﾎﾟｯﾌﾟ体" panose="040B0A00000000000000" pitchFamily="50" charset="-128"/>
                <a:ea typeface="HGS創英角ﾎﾟｯﾌﾟ体" panose="040B0A00000000000000" pitchFamily="50" charset="-128"/>
              </a:rPr>
              <a:t>株式投資（投資信託）</a:t>
            </a:r>
            <a:br>
              <a:rPr lang="en-US" altLang="ja-JP" sz="3300" b="1" dirty="0">
                <a:latin typeface="HGS創英角ﾎﾟｯﾌﾟ体" panose="040B0A00000000000000" pitchFamily="50" charset="-128"/>
                <a:ea typeface="HGS創英角ﾎﾟｯﾌﾟ体" panose="040B0A00000000000000" pitchFamily="50" charset="-128"/>
              </a:rPr>
            </a:br>
            <a:r>
              <a:rPr lang="ja-JP" altLang="en-US" sz="3300" b="1" dirty="0">
                <a:latin typeface="HGS創英角ﾎﾟｯﾌﾟ体" panose="040B0A00000000000000" pitchFamily="50" charset="-128"/>
                <a:ea typeface="HGS創英角ﾎﾟｯﾌﾟ体" panose="040B0A00000000000000" pitchFamily="50" charset="-128"/>
              </a:rPr>
              <a:t>の有効性</a:t>
            </a:r>
            <a:endParaRPr lang="ja-JP" altLang="en-US" sz="3300" b="1" u="sng" dirty="0">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267154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280" y="103934"/>
            <a:ext cx="6535697" cy="556969"/>
          </a:xfrm>
        </p:spPr>
        <p:txBody>
          <a:bodyPr>
            <a:normAutofit/>
          </a:bodyPr>
          <a:lstStyle/>
          <a:p>
            <a:r>
              <a:rPr kumimoji="1" lang="ja-JP" altLang="en-US" sz="3200" dirty="0">
                <a:latin typeface="HG丸ｺﾞｼｯｸM-PRO" panose="020F0600000000000000" pitchFamily="50" charset="-128"/>
                <a:ea typeface="HG丸ｺﾞｼｯｸM-PRO" panose="020F0600000000000000" pitchFamily="50" charset="-128"/>
              </a:rPr>
              <a:t>家計金融資産の推移</a:t>
            </a:r>
          </a:p>
        </p:txBody>
      </p:sp>
      <p:pic>
        <p:nvPicPr>
          <p:cNvPr id="4" name="コンテンツ プレースホルダー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800" t="11294" r="5544" b="3869"/>
          <a:stretch/>
        </p:blipFill>
        <p:spPr>
          <a:xfrm>
            <a:off x="1095469" y="1086415"/>
            <a:ext cx="6482281" cy="5266046"/>
          </a:xfrm>
        </p:spPr>
      </p:pic>
      <p:cxnSp>
        <p:nvCxnSpPr>
          <p:cNvPr id="5" name="直線コネクタ 4"/>
          <p:cNvCxnSpPr>
            <a:endCxn id="4" idx="2"/>
          </p:cNvCxnSpPr>
          <p:nvPr/>
        </p:nvCxnSpPr>
        <p:spPr>
          <a:xfrm>
            <a:off x="3303639" y="6341806"/>
            <a:ext cx="1032971" cy="1065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373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a:extLst>
              <a:ext uri="{28A0092B-C50C-407E-A947-70E740481C1C}">
                <a14:useLocalDpi xmlns:a14="http://schemas.microsoft.com/office/drawing/2010/main" val="0"/>
              </a:ext>
            </a:extLst>
          </a:blip>
          <a:srcRect l="1699" t="10547" r="1699" b="2403"/>
          <a:stretch/>
        </p:blipFill>
        <p:spPr>
          <a:xfrm>
            <a:off x="1792586" y="769543"/>
            <a:ext cx="5069940" cy="3349783"/>
          </a:xfrm>
          <a:prstGeom prst="rect">
            <a:avLst/>
          </a:prstGeom>
        </p:spPr>
      </p:pic>
      <p:sp>
        <p:nvSpPr>
          <p:cNvPr id="5"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家計金融資産の割合</a:t>
            </a:r>
          </a:p>
        </p:txBody>
      </p:sp>
      <p:sp>
        <p:nvSpPr>
          <p:cNvPr id="6" name="円/楕円 5"/>
          <p:cNvSpPr/>
          <p:nvPr/>
        </p:nvSpPr>
        <p:spPr>
          <a:xfrm>
            <a:off x="4327556" y="1096383"/>
            <a:ext cx="1213165" cy="786737"/>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07818" y="4203582"/>
            <a:ext cx="8564577" cy="461665"/>
          </a:xfrm>
          <a:prstGeom prst="rect">
            <a:avLst/>
          </a:prstGeom>
          <a:noFill/>
        </p:spPr>
        <p:txBody>
          <a:bodyPr wrap="square" rtlCol="0">
            <a:spAutoFit/>
          </a:bodyPr>
          <a:lstStyle/>
          <a:p>
            <a:r>
              <a:rPr kumimoji="1" lang="ja-JP" altLang="en-US" sz="2400" b="1" dirty="0">
                <a:latin typeface="HG丸ｺﾞｼｯｸM-PRO" panose="020F0600000000000000" pitchFamily="50" charset="-128"/>
                <a:ea typeface="HG丸ｺﾞｼｯｸM-PRO" panose="020F0600000000000000" pitchFamily="50" charset="-128"/>
              </a:rPr>
              <a:t>家計に占める金融資産の割合（債券 ＋ 投資信託 ＋ 株式）</a:t>
            </a:r>
          </a:p>
        </p:txBody>
      </p:sp>
      <p:sp>
        <p:nvSpPr>
          <p:cNvPr id="8" name="円/楕円 7"/>
          <p:cNvSpPr/>
          <p:nvPr/>
        </p:nvSpPr>
        <p:spPr>
          <a:xfrm>
            <a:off x="2842789" y="1967376"/>
            <a:ext cx="2544023" cy="786737"/>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592717" y="2862751"/>
            <a:ext cx="1631133" cy="786737"/>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2361446" y="5834797"/>
            <a:ext cx="4455814" cy="584775"/>
          </a:xfrm>
          <a:prstGeom prst="rect">
            <a:avLst/>
          </a:prstGeom>
          <a:noFill/>
        </p:spPr>
        <p:txBody>
          <a:bodyPr wrap="square" rtlCol="0">
            <a:spAutoFit/>
          </a:bodyPr>
          <a:lstStyle/>
          <a:p>
            <a:r>
              <a:rPr kumimoji="1" lang="ja-JP" altLang="en-US" sz="3200" dirty="0">
                <a:latin typeface="HG丸ｺﾞｼｯｸM-PRO" panose="020F0600000000000000" pitchFamily="50" charset="-128"/>
                <a:ea typeface="HG丸ｺﾞｼｯｸM-PRO" panose="020F0600000000000000" pitchFamily="50" charset="-128"/>
              </a:rPr>
              <a:t>日本　　⇒　</a:t>
            </a:r>
            <a:r>
              <a:rPr kumimoji="1" lang="en-US" altLang="ja-JP" sz="3200" dirty="0">
                <a:solidFill>
                  <a:srgbClr val="FF0000"/>
                </a:solidFill>
                <a:latin typeface="HG丸ｺﾞｼｯｸM-PRO" panose="020F0600000000000000" pitchFamily="50" charset="-128"/>
                <a:ea typeface="HG丸ｺﾞｼｯｸM-PRO" panose="020F0600000000000000" pitchFamily="50" charset="-128"/>
              </a:rPr>
              <a:t>16.8</a:t>
            </a:r>
            <a:r>
              <a:rPr kumimoji="1" lang="ja-JP" altLang="en-US" sz="3200" dirty="0">
                <a:solidFill>
                  <a:srgbClr val="FF0000"/>
                </a:solidFill>
                <a:latin typeface="HG丸ｺﾞｼｯｸM-PRO" panose="020F0600000000000000" pitchFamily="50" charset="-128"/>
                <a:ea typeface="HG丸ｺﾞｼｯｸM-PRO" panose="020F0600000000000000" pitchFamily="50" charset="-128"/>
              </a:rPr>
              <a:t>％</a:t>
            </a:r>
          </a:p>
        </p:txBody>
      </p:sp>
      <p:sp>
        <p:nvSpPr>
          <p:cNvPr id="11" name="テキスト ボックス 10"/>
          <p:cNvSpPr txBox="1"/>
          <p:nvPr/>
        </p:nvSpPr>
        <p:spPr>
          <a:xfrm>
            <a:off x="2362199" y="4665247"/>
            <a:ext cx="4455814" cy="584775"/>
          </a:xfrm>
          <a:prstGeom prst="rect">
            <a:avLst/>
          </a:prstGeom>
          <a:noFill/>
        </p:spPr>
        <p:txBody>
          <a:bodyPr wrap="square" rtlCol="0">
            <a:spAutoFit/>
          </a:bodyPr>
          <a:lstStyle/>
          <a:p>
            <a:r>
              <a:rPr kumimoji="1" lang="ja-JP" altLang="en-US" sz="3200" dirty="0">
                <a:latin typeface="HG丸ｺﾞｼｯｸM-PRO" panose="020F0600000000000000" pitchFamily="50" charset="-128"/>
                <a:ea typeface="HG丸ｺﾞｼｯｸM-PRO" panose="020F0600000000000000" pitchFamily="50" charset="-128"/>
              </a:rPr>
              <a:t>米国　　⇒　</a:t>
            </a:r>
            <a:r>
              <a:rPr kumimoji="1" lang="en-US" altLang="ja-JP" sz="3200" dirty="0">
                <a:latin typeface="HG丸ｺﾞｼｯｸM-PRO" panose="020F0600000000000000" pitchFamily="50" charset="-128"/>
                <a:ea typeface="HG丸ｺﾞｼｯｸM-PRO" panose="020F0600000000000000" pitchFamily="50" charset="-128"/>
              </a:rPr>
              <a:t>52.4</a:t>
            </a:r>
            <a:r>
              <a:rPr kumimoji="1" lang="ja-JP" altLang="en-US" sz="3200" dirty="0">
                <a:latin typeface="HG丸ｺﾞｼｯｸM-PRO" panose="020F0600000000000000" pitchFamily="50" charset="-128"/>
                <a:ea typeface="HG丸ｺﾞｼｯｸM-PRO" panose="020F0600000000000000" pitchFamily="50" charset="-128"/>
              </a:rPr>
              <a:t>％</a:t>
            </a:r>
          </a:p>
        </p:txBody>
      </p:sp>
      <p:sp>
        <p:nvSpPr>
          <p:cNvPr id="12" name="テキスト ボックス 11"/>
          <p:cNvSpPr txBox="1"/>
          <p:nvPr/>
        </p:nvSpPr>
        <p:spPr>
          <a:xfrm>
            <a:off x="2361446" y="5249034"/>
            <a:ext cx="5834578" cy="584775"/>
          </a:xfrm>
          <a:prstGeom prst="rect">
            <a:avLst/>
          </a:prstGeom>
          <a:noFill/>
        </p:spPr>
        <p:txBody>
          <a:bodyPr wrap="square" rtlCol="0">
            <a:spAutoFit/>
          </a:bodyPr>
          <a:lstStyle/>
          <a:p>
            <a:r>
              <a:rPr kumimoji="1" lang="ja-JP" altLang="en-US" sz="3200" dirty="0">
                <a:latin typeface="HG丸ｺﾞｼｯｸM-PRO" panose="020F0600000000000000" pitchFamily="50" charset="-128"/>
                <a:ea typeface="HG丸ｺﾞｼｯｸM-PRO" panose="020F0600000000000000" pitchFamily="50" charset="-128"/>
              </a:rPr>
              <a:t>ユーロ　⇒　</a:t>
            </a:r>
            <a:r>
              <a:rPr kumimoji="1" lang="en-US" altLang="ja-JP" sz="3200" dirty="0">
                <a:latin typeface="HG丸ｺﾞｼｯｸM-PRO" panose="020F0600000000000000" pitchFamily="50" charset="-128"/>
                <a:ea typeface="HG丸ｺﾞｼｯｸM-PRO" panose="020F0600000000000000" pitchFamily="50" charset="-128"/>
              </a:rPr>
              <a:t>30.6</a:t>
            </a:r>
            <a:r>
              <a:rPr kumimoji="1" lang="ja-JP" altLang="en-US" sz="3200" dirty="0">
                <a:latin typeface="HG丸ｺﾞｼｯｸM-PRO" panose="020F0600000000000000" pitchFamily="50" charset="-128"/>
                <a:ea typeface="HG丸ｺﾞｼｯｸM-PRO" panose="020F0600000000000000" pitchFamily="50" charset="-128"/>
              </a:rPr>
              <a:t>％</a:t>
            </a:r>
          </a:p>
        </p:txBody>
      </p:sp>
    </p:spTree>
    <p:extLst>
      <p:ext uri="{BB962C8B-B14F-4D97-AF65-F5344CB8AC3E}">
        <p14:creationId xmlns:p14="http://schemas.microsoft.com/office/powerpoint/2010/main" val="628216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11140" y="1292243"/>
            <a:ext cx="7387157" cy="936104"/>
          </a:xfrm>
        </p:spPr>
        <p:txBody>
          <a:bodyPr>
            <a:normAutofit fontScale="47500" lnSpcReduction="20000"/>
          </a:bodyPr>
          <a:lstStyle/>
          <a:p>
            <a:pPr marL="34290" indent="0">
              <a:buNone/>
            </a:pPr>
            <a:r>
              <a:rPr kumimoji="1" lang="ja-JP" altLang="en-US" sz="6500" b="1" dirty="0">
                <a:latin typeface="HG丸ｺﾞｼｯｸM-PRO" panose="020F0600000000000000" pitchFamily="50" charset="-128"/>
                <a:ea typeface="HG丸ｺﾞｼｯｸM-PRO" panose="020F0600000000000000" pitchFamily="50" charset="-128"/>
              </a:rPr>
              <a:t>現金（預金）、株、債権、投資信託、ＲＥＩＴ、（</a:t>
            </a:r>
            <a:r>
              <a:rPr kumimoji="1" lang="en-US" altLang="ja-JP" sz="6500" b="1" dirty="0">
                <a:latin typeface="HG丸ｺﾞｼｯｸM-PRO" panose="020F0600000000000000" pitchFamily="50" charset="-128"/>
                <a:ea typeface="HG丸ｺﾞｼｯｸM-PRO" panose="020F0600000000000000" pitchFamily="50" charset="-128"/>
              </a:rPr>
              <a:t>※</a:t>
            </a:r>
            <a:r>
              <a:rPr kumimoji="1" lang="ja-JP" altLang="en-US" sz="6500" b="1" dirty="0">
                <a:latin typeface="HG丸ｺﾞｼｯｸM-PRO" panose="020F0600000000000000" pitchFamily="50" charset="-128"/>
                <a:ea typeface="HG丸ｺﾞｼｯｸM-PRO" panose="020F0600000000000000" pitchFamily="50" charset="-128"/>
              </a:rPr>
              <a:t>）コモディティ、保険</a:t>
            </a:r>
            <a:r>
              <a:rPr kumimoji="1" lang="en-US" altLang="ja-JP" sz="6500" b="1" dirty="0">
                <a:latin typeface="HG丸ｺﾞｼｯｸM-PRO" panose="020F0600000000000000" pitchFamily="50" charset="-128"/>
                <a:ea typeface="HG丸ｺﾞｼｯｸM-PRO" panose="020F0600000000000000" pitchFamily="50" charset="-128"/>
              </a:rPr>
              <a:t>…</a:t>
            </a:r>
          </a:p>
          <a:p>
            <a:endParaRPr kumimoji="1" lang="ja-JP" altLang="en-US" dirty="0"/>
          </a:p>
        </p:txBody>
      </p:sp>
      <p:sp>
        <p:nvSpPr>
          <p:cNvPr id="4" name="コンテンツ プレースホルダー 2"/>
          <p:cNvSpPr txBox="1">
            <a:spLocks/>
          </p:cNvSpPr>
          <p:nvPr/>
        </p:nvSpPr>
        <p:spPr>
          <a:xfrm>
            <a:off x="1507433" y="3330362"/>
            <a:ext cx="7488833" cy="1080120"/>
          </a:xfrm>
          <a:prstGeom prst="rect">
            <a:avLst/>
          </a:prstGeom>
        </p:spPr>
        <p:txBody>
          <a:bodyPr vert="horz" lIns="91440" tIns="45720" rIns="91440" bIns="45720" rtlCol="0">
            <a:norm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None/>
            </a:pPr>
            <a:r>
              <a:rPr lang="ja-JP" altLang="en-US" sz="4000" b="1" dirty="0">
                <a:solidFill>
                  <a:schemeClr val="bg2">
                    <a:lumMod val="10000"/>
                  </a:schemeClr>
                </a:solidFill>
                <a:latin typeface="HG丸ｺﾞｼｯｸM-PRO" panose="020F0600000000000000" pitchFamily="50" charset="-128"/>
                <a:ea typeface="HG丸ｺﾞｼｯｸM-PRO" panose="020F0600000000000000" pitchFamily="50" charset="-128"/>
              </a:rPr>
              <a:t>一番優れているのは？</a:t>
            </a:r>
          </a:p>
        </p:txBody>
      </p:sp>
      <p:sp>
        <p:nvSpPr>
          <p:cNvPr id="5" name="コンテンツ プレースホルダー 2"/>
          <p:cNvSpPr txBox="1">
            <a:spLocks/>
          </p:cNvSpPr>
          <p:nvPr/>
        </p:nvSpPr>
        <p:spPr>
          <a:xfrm>
            <a:off x="1507433" y="4156730"/>
            <a:ext cx="7243141" cy="507504"/>
          </a:xfrm>
          <a:prstGeom prst="rect">
            <a:avLst/>
          </a:prstGeom>
        </p:spPr>
        <p:txBody>
          <a:bodyPr vert="horz" lIns="91440" tIns="45720" rIns="91440" bIns="45720" rtlCol="0">
            <a:no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None/>
            </a:pPr>
            <a:r>
              <a:rPr lang="ja-JP" altLang="en-US" sz="4000" b="1" dirty="0">
                <a:solidFill>
                  <a:schemeClr val="bg2">
                    <a:lumMod val="10000"/>
                  </a:schemeClr>
                </a:solidFill>
                <a:latin typeface="HG丸ｺﾞｼｯｸM-PRO" panose="020F0600000000000000" pitchFamily="50" charset="-128"/>
                <a:ea typeface="HG丸ｺﾞｼｯｸM-PRO" panose="020F0600000000000000" pitchFamily="50" charset="-128"/>
              </a:rPr>
              <a:t>安全かつ一番増えるのは？</a:t>
            </a:r>
          </a:p>
        </p:txBody>
      </p:sp>
      <p:sp>
        <p:nvSpPr>
          <p:cNvPr id="7" name="コンテンツ プレースホルダー 2"/>
          <p:cNvSpPr txBox="1">
            <a:spLocks/>
          </p:cNvSpPr>
          <p:nvPr/>
        </p:nvSpPr>
        <p:spPr>
          <a:xfrm>
            <a:off x="575555" y="2292030"/>
            <a:ext cx="7704857" cy="655960"/>
          </a:xfrm>
          <a:prstGeom prst="rect">
            <a:avLst/>
          </a:prstGeom>
        </p:spPr>
        <p:txBody>
          <a:bodyPr vert="horz" lIns="91440" tIns="45720" rIns="91440" bIns="45720" rtlCol="0">
            <a:no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None/>
            </a:pPr>
            <a:r>
              <a:rPr lang="ja-JP" altLang="en-US" b="1" dirty="0">
                <a:solidFill>
                  <a:schemeClr val="bg2">
                    <a:lumMod val="10000"/>
                  </a:schemeClr>
                </a:solidFill>
                <a:latin typeface="HG丸ｺﾞｼｯｸM-PRO" panose="020F0600000000000000" pitchFamily="50" charset="-128"/>
                <a:ea typeface="HG丸ｺﾞｼｯｸM-PRO" panose="020F0600000000000000" pitchFamily="50" charset="-128"/>
              </a:rPr>
              <a:t>（</a:t>
            </a:r>
            <a:r>
              <a:rPr lang="en-US" altLang="ja-JP" b="1" dirty="0">
                <a:solidFill>
                  <a:schemeClr val="bg2">
                    <a:lumMod val="10000"/>
                  </a:schemeClr>
                </a:solidFill>
                <a:latin typeface="HG丸ｺﾞｼｯｸM-PRO" panose="020F0600000000000000" pitchFamily="50" charset="-128"/>
                <a:ea typeface="HG丸ｺﾞｼｯｸM-PRO" panose="020F0600000000000000" pitchFamily="50" charset="-128"/>
              </a:rPr>
              <a:t>※</a:t>
            </a:r>
            <a:r>
              <a:rPr lang="ja-JP" altLang="en-US" b="1" dirty="0">
                <a:solidFill>
                  <a:schemeClr val="bg2">
                    <a:lumMod val="10000"/>
                  </a:schemeClr>
                </a:solidFill>
                <a:latin typeface="HG丸ｺﾞｼｯｸM-PRO" panose="020F0600000000000000" pitchFamily="50" charset="-128"/>
                <a:ea typeface="HG丸ｺﾞｼｯｸM-PRO" panose="020F0600000000000000" pitchFamily="50" charset="-128"/>
              </a:rPr>
              <a:t>）原油やガスなどのエネルギー、金・銀・プラチナなどの貴金属、小麦・大豆・とうもろこしなどの穀物、銅・アルミ等。</a:t>
            </a:r>
          </a:p>
        </p:txBody>
      </p:sp>
      <p:sp>
        <p:nvSpPr>
          <p:cNvPr id="8"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金融資産とは？</a:t>
            </a:r>
          </a:p>
        </p:txBody>
      </p:sp>
    </p:spTree>
    <p:extLst>
      <p:ext uri="{BB962C8B-B14F-4D97-AF65-F5344CB8AC3E}">
        <p14:creationId xmlns:p14="http://schemas.microsoft.com/office/powerpoint/2010/main" val="412521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3"/>
          <p:cNvPicPr>
            <a:picLocks noChangeAspect="1"/>
          </p:cNvPicPr>
          <p:nvPr/>
        </p:nvPicPr>
        <p:blipFill rotWithShape="1">
          <a:blip r:embed="rId3"/>
          <a:srcRect l="28549" t="28572" r="28980" b="36688"/>
          <a:stretch/>
        </p:blipFill>
        <p:spPr>
          <a:xfrm>
            <a:off x="1079648" y="1059961"/>
            <a:ext cx="6414098" cy="3279150"/>
          </a:xfrm>
          <a:prstGeom prst="rect">
            <a:avLst/>
          </a:prstGeom>
        </p:spPr>
      </p:pic>
      <p:pic>
        <p:nvPicPr>
          <p:cNvPr id="6" name="コンテンツ プレースホルダー 4"/>
          <p:cNvPicPr>
            <a:picLocks noChangeAspect="1"/>
          </p:cNvPicPr>
          <p:nvPr/>
        </p:nvPicPr>
        <p:blipFill rotWithShape="1">
          <a:blip r:embed="rId4"/>
          <a:srcRect l="31193" t="46130" r="37911" b="49698"/>
          <a:stretch/>
        </p:blipFill>
        <p:spPr>
          <a:xfrm>
            <a:off x="1214588" y="4519365"/>
            <a:ext cx="5974582" cy="504056"/>
          </a:xfrm>
          <a:prstGeom prst="rect">
            <a:avLst/>
          </a:prstGeom>
        </p:spPr>
      </p:pic>
      <p:pic>
        <p:nvPicPr>
          <p:cNvPr id="7" name="図 6"/>
          <p:cNvPicPr>
            <a:picLocks noChangeAspect="1"/>
          </p:cNvPicPr>
          <p:nvPr/>
        </p:nvPicPr>
        <p:blipFill rotWithShape="1">
          <a:blip r:embed="rId4"/>
          <a:srcRect l="31100" t="51138" r="37301" b="46062"/>
          <a:stretch/>
        </p:blipFill>
        <p:spPr>
          <a:xfrm>
            <a:off x="1193008" y="4853449"/>
            <a:ext cx="6300738" cy="348926"/>
          </a:xfrm>
          <a:prstGeom prst="rect">
            <a:avLst/>
          </a:prstGeom>
        </p:spPr>
      </p:pic>
      <p:pic>
        <p:nvPicPr>
          <p:cNvPr id="8" name="図 7"/>
          <p:cNvPicPr>
            <a:picLocks noChangeAspect="1"/>
          </p:cNvPicPr>
          <p:nvPr/>
        </p:nvPicPr>
        <p:blipFill rotWithShape="1">
          <a:blip r:embed="rId4"/>
          <a:srcRect l="30999" t="56554" r="31265" b="40859"/>
          <a:stretch/>
        </p:blipFill>
        <p:spPr>
          <a:xfrm>
            <a:off x="1150764" y="5228104"/>
            <a:ext cx="7396074" cy="316840"/>
          </a:xfrm>
          <a:prstGeom prst="rect">
            <a:avLst/>
          </a:prstGeom>
        </p:spPr>
      </p:pic>
      <p:pic>
        <p:nvPicPr>
          <p:cNvPr id="9" name="図 8"/>
          <p:cNvPicPr>
            <a:picLocks noChangeAspect="1"/>
          </p:cNvPicPr>
          <p:nvPr/>
        </p:nvPicPr>
        <p:blipFill rotWithShape="1">
          <a:blip r:embed="rId4"/>
          <a:srcRect l="30862" t="61384" r="31265" b="35812"/>
          <a:stretch/>
        </p:blipFill>
        <p:spPr>
          <a:xfrm>
            <a:off x="1145704" y="5517232"/>
            <a:ext cx="7075214" cy="327358"/>
          </a:xfrm>
          <a:prstGeom prst="rect">
            <a:avLst/>
          </a:prstGeom>
        </p:spPr>
      </p:pic>
      <p:pic>
        <p:nvPicPr>
          <p:cNvPr id="11" name="図 10"/>
          <p:cNvPicPr>
            <a:picLocks noChangeAspect="1"/>
          </p:cNvPicPr>
          <p:nvPr/>
        </p:nvPicPr>
        <p:blipFill rotWithShape="1">
          <a:blip r:embed="rId4"/>
          <a:srcRect l="31099" t="66560" r="29300" b="29840"/>
          <a:stretch/>
        </p:blipFill>
        <p:spPr>
          <a:xfrm>
            <a:off x="1193008" y="5834072"/>
            <a:ext cx="7760449" cy="440926"/>
          </a:xfrm>
          <a:prstGeom prst="rect">
            <a:avLst/>
          </a:prstGeom>
        </p:spPr>
      </p:pic>
      <p:sp>
        <p:nvSpPr>
          <p:cNvPr id="12" name="タイトル 1"/>
          <p:cNvSpPr txBox="1">
            <a:spLocks/>
          </p:cNvSpPr>
          <p:nvPr/>
        </p:nvSpPr>
        <p:spPr>
          <a:xfrm>
            <a:off x="64280" y="103934"/>
            <a:ext cx="5441785" cy="556969"/>
          </a:xfrm>
          <a:prstGeom prst="rect">
            <a:avLst/>
          </a:prstGeom>
        </p:spPr>
        <p:txBody>
          <a:bodyPr vert="horz" lIns="91440" tIns="45720" rIns="91440" bIns="45720" rtlCol="0" anchor="b">
            <a:normAutofit fontScale="925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一番優れている金融資産は？</a:t>
            </a:r>
            <a:endParaRPr lang="ja-JP" altLang="en-US" sz="1600" dirty="0">
              <a:latin typeface="HG丸ｺﾞｼｯｸM-PRO" panose="020F0600000000000000" pitchFamily="50" charset="-128"/>
              <a:ea typeface="HG丸ｺﾞｼｯｸM-PRO" panose="020F0600000000000000" pitchFamily="50" charset="-128"/>
            </a:endParaRPr>
          </a:p>
        </p:txBody>
      </p:sp>
      <p:sp>
        <p:nvSpPr>
          <p:cNvPr id="13" name="テキスト ボックス 12"/>
          <p:cNvSpPr txBox="1"/>
          <p:nvPr/>
        </p:nvSpPr>
        <p:spPr>
          <a:xfrm>
            <a:off x="6151575" y="6099589"/>
            <a:ext cx="3215149" cy="584775"/>
          </a:xfrm>
          <a:prstGeom prst="rect">
            <a:avLst/>
          </a:prstGeom>
          <a:noFill/>
        </p:spPr>
        <p:txBody>
          <a:bodyPr wrap="square" rtlCol="0">
            <a:spAutoFit/>
          </a:bodyPr>
          <a:lstStyle/>
          <a:p>
            <a:r>
              <a:rPr kumimoji="1" lang="ja-JP" altLang="en-US" sz="3200" b="1" dirty="0">
                <a:solidFill>
                  <a:schemeClr val="tx1">
                    <a:lumMod val="50000"/>
                  </a:schemeClr>
                </a:solidFill>
                <a:latin typeface="HG丸ｺﾞｼｯｸM-PRO" panose="020F0600000000000000" pitchFamily="50" charset="-128"/>
                <a:ea typeface="HG丸ｺﾞｼｯｸM-PRO" panose="020F0600000000000000" pitchFamily="50" charset="-128"/>
              </a:rPr>
              <a:t>７０万倍！！</a:t>
            </a:r>
          </a:p>
        </p:txBody>
      </p:sp>
      <p:cxnSp>
        <p:nvCxnSpPr>
          <p:cNvPr id="15" name="直線コネクタ 14"/>
          <p:cNvCxnSpPr/>
          <p:nvPr/>
        </p:nvCxnSpPr>
        <p:spPr>
          <a:xfrm>
            <a:off x="6292645" y="6133718"/>
            <a:ext cx="26608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5073232" y="214101"/>
            <a:ext cx="3687310" cy="646331"/>
          </a:xfrm>
          <a:prstGeom prst="rect">
            <a:avLst/>
          </a:prstGeom>
          <a:noFill/>
        </p:spPr>
        <p:txBody>
          <a:bodyPr wrap="square" rtlCol="0">
            <a:spAutoFit/>
          </a:bodyPr>
          <a:lstStyle/>
          <a:p>
            <a:r>
              <a:rPr lang="ja-JP" altLang="en-US" dirty="0">
                <a:latin typeface="HG丸ｺﾞｼｯｸM-PRO" panose="020F0600000000000000" pitchFamily="50" charset="-128"/>
                <a:ea typeface="HG丸ｺﾞｼｯｸM-PRO" panose="020F0600000000000000" pitchFamily="50" charset="-128"/>
              </a:rPr>
              <a:t>（各資産ごとのパフォーマンス）</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en-US" altLang="ja-JP" dirty="0">
                <a:latin typeface="HG丸ｺﾞｼｯｸM-PRO" panose="020F0600000000000000" pitchFamily="50" charset="-128"/>
                <a:ea typeface="HG丸ｺﾞｼｯｸM-PRO" panose="020F0600000000000000" pitchFamily="50" charset="-128"/>
              </a:rPr>
              <a:t>※</a:t>
            </a:r>
            <a:r>
              <a:rPr lang="ja-JP" altLang="en-US" dirty="0">
                <a:latin typeface="HG丸ｺﾞｼｯｸM-PRO" panose="020F0600000000000000" pitchFamily="50" charset="-128"/>
                <a:ea typeface="HG丸ｺﾞｼｯｸM-PRO" panose="020F0600000000000000" pitchFamily="50" charset="-128"/>
              </a:rPr>
              <a:t>インフレ率を加味</a:t>
            </a:r>
          </a:p>
        </p:txBody>
      </p:sp>
    </p:spTree>
    <p:extLst>
      <p:ext uri="{BB962C8B-B14F-4D97-AF65-F5344CB8AC3E}">
        <p14:creationId xmlns:p14="http://schemas.microsoft.com/office/powerpoint/2010/main" val="1171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16" presetClass="entr" presetSubtype="2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05840" y="1186435"/>
            <a:ext cx="7132320" cy="533261"/>
          </a:xfrm>
        </p:spPr>
        <p:txBody>
          <a:bodyPr>
            <a:normAutofit fontScale="90000"/>
          </a:bodyPr>
          <a:lstStyle/>
          <a:p>
            <a:r>
              <a:rPr lang="en-US" altLang="ja-JP" sz="3300" dirty="0">
                <a:latin typeface="HG丸ｺﾞｼｯｸM-PRO" panose="020F0600000000000000" pitchFamily="50" charset="-128"/>
                <a:ea typeface="HG丸ｺﾞｼｯｸM-PRO" panose="020F0600000000000000" pitchFamily="50" charset="-128"/>
              </a:rPr>
              <a:t>NY</a:t>
            </a:r>
            <a:r>
              <a:rPr lang="ja-JP" altLang="en-US" sz="3300" dirty="0">
                <a:latin typeface="HG丸ｺﾞｼｯｸM-PRO" panose="020F0600000000000000" pitchFamily="50" charset="-128"/>
                <a:ea typeface="HG丸ｺﾞｼｯｸM-PRO" panose="020F0600000000000000" pitchFamily="50" charset="-128"/>
              </a:rPr>
              <a:t>ダウ平均株価</a:t>
            </a:r>
          </a:p>
        </p:txBody>
      </p:sp>
      <p:sp>
        <p:nvSpPr>
          <p:cNvPr id="2" name="テキスト ボックス 1"/>
          <p:cNvSpPr txBox="1"/>
          <p:nvPr/>
        </p:nvSpPr>
        <p:spPr>
          <a:xfrm>
            <a:off x="1005841" y="1900743"/>
            <a:ext cx="7402664" cy="830997"/>
          </a:xfrm>
          <a:prstGeom prst="rect">
            <a:avLst/>
          </a:prstGeom>
          <a:noFill/>
        </p:spPr>
        <p:txBody>
          <a:bodyPr wrap="square" rtlCol="0">
            <a:spAutoFit/>
          </a:bodyPr>
          <a:lstStyle/>
          <a:p>
            <a:r>
              <a:rPr lang="ja-JP" altLang="ja-JP" sz="2400" dirty="0">
                <a:latin typeface="HG丸ｺﾞｼｯｸM-PRO" panose="020F0600000000000000" pitchFamily="50" charset="-128"/>
                <a:ea typeface="HG丸ｺﾞｼｯｸM-PRO" panose="020F0600000000000000" pitchFamily="50" charset="-128"/>
              </a:rPr>
              <a:t>ダウ・ジョーンズ社が米国を代表する優良</a:t>
            </a:r>
            <a:r>
              <a:rPr lang="en-US" altLang="ja-JP" sz="2400" dirty="0">
                <a:latin typeface="HG丸ｺﾞｼｯｸM-PRO" panose="020F0600000000000000" pitchFamily="50" charset="-128"/>
                <a:ea typeface="HG丸ｺﾞｼｯｸM-PRO" panose="020F0600000000000000" pitchFamily="50" charset="-128"/>
              </a:rPr>
              <a:t>30</a:t>
            </a:r>
            <a:r>
              <a:rPr lang="ja-JP" altLang="ja-JP" sz="2400" dirty="0">
                <a:latin typeface="HG丸ｺﾞｼｯｸM-PRO" panose="020F0600000000000000" pitchFamily="50" charset="-128"/>
                <a:ea typeface="HG丸ｺﾞｼｯｸM-PRO" panose="020F0600000000000000" pitchFamily="50" charset="-128"/>
              </a:rPr>
              <a:t>銘柄を選出し、指数化した数字。</a:t>
            </a:r>
          </a:p>
        </p:txBody>
      </p:sp>
      <p:sp>
        <p:nvSpPr>
          <p:cNvPr id="4" name="テキスト ボックス 3"/>
          <p:cNvSpPr txBox="1"/>
          <p:nvPr/>
        </p:nvSpPr>
        <p:spPr>
          <a:xfrm>
            <a:off x="1005840" y="3005988"/>
            <a:ext cx="6271592" cy="507831"/>
          </a:xfrm>
          <a:prstGeom prst="rect">
            <a:avLst/>
          </a:prstGeom>
          <a:noFill/>
        </p:spPr>
        <p:txBody>
          <a:bodyPr wrap="square" rtlCol="0">
            <a:spAutoFit/>
          </a:bodyPr>
          <a:lstStyle/>
          <a:p>
            <a:r>
              <a:rPr lang="ja-JP" altLang="ja-JP" sz="2700" dirty="0">
                <a:latin typeface="HG丸ｺﾞｼｯｸM-PRO" panose="020F0600000000000000" pitchFamily="50" charset="-128"/>
                <a:ea typeface="HG丸ｺﾞｼｯｸM-PRO" panose="020F0600000000000000" pitchFamily="50" charset="-128"/>
              </a:rPr>
              <a:t>・世界中の市場が影響を受ける。</a:t>
            </a:r>
          </a:p>
        </p:txBody>
      </p:sp>
      <p:sp>
        <p:nvSpPr>
          <p:cNvPr id="5" name="テキスト ボックス 4"/>
          <p:cNvSpPr txBox="1"/>
          <p:nvPr/>
        </p:nvSpPr>
        <p:spPr>
          <a:xfrm>
            <a:off x="1005840" y="3788067"/>
            <a:ext cx="7132320" cy="830997"/>
          </a:xfrm>
          <a:prstGeom prst="rect">
            <a:avLst/>
          </a:prstGeom>
          <a:noFill/>
        </p:spPr>
        <p:txBody>
          <a:bodyPr wrap="square" rtlCol="0">
            <a:spAutoFit/>
          </a:bodyPr>
          <a:lstStyle/>
          <a:p>
            <a:r>
              <a:rPr lang="ja-JP" altLang="en-US" sz="2700" dirty="0">
                <a:latin typeface="HG丸ｺﾞｼｯｸM-PRO" panose="020F0600000000000000" pitchFamily="50" charset="-128"/>
                <a:ea typeface="HG丸ｺﾞｼｯｸM-PRO" panose="020F0600000000000000" pitchFamily="50" charset="-128"/>
              </a:rPr>
              <a:t>　現在も上昇を続けている（約＄</a:t>
            </a:r>
            <a:r>
              <a:rPr lang="en-US" altLang="ja-JP" sz="2700" dirty="0">
                <a:latin typeface="HG丸ｺﾞｼｯｸM-PRO" panose="020F0600000000000000" pitchFamily="50" charset="-128"/>
                <a:ea typeface="HG丸ｺﾞｼｯｸM-PRO" panose="020F0600000000000000" pitchFamily="50" charset="-128"/>
              </a:rPr>
              <a:t>22,057</a:t>
            </a:r>
            <a:r>
              <a:rPr lang="ja-JP" altLang="en-US" sz="2700" dirty="0">
                <a:latin typeface="HG丸ｺﾞｼｯｸM-PRO" panose="020F0600000000000000" pitchFamily="50" charset="-128"/>
                <a:ea typeface="HG丸ｺﾞｼｯｸM-PRO" panose="020F0600000000000000" pitchFamily="50" charset="-128"/>
              </a:rPr>
              <a:t>）</a:t>
            </a:r>
            <a:endParaRPr lang="en-US" altLang="ja-JP" sz="2700"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ja-JP" altLang="en-US" sz="2100" dirty="0">
                <a:latin typeface="HG丸ｺﾞｼｯｸM-PRO" panose="020F0600000000000000" pitchFamily="50" charset="-128"/>
                <a:ea typeface="HG丸ｺﾞｼｯｸM-PRO" panose="020F0600000000000000" pitchFamily="50" charset="-128"/>
              </a:rPr>
              <a:t>過去最安値</a:t>
            </a:r>
            <a:r>
              <a:rPr lang="en-US" altLang="ja-JP" sz="2100" dirty="0">
                <a:latin typeface="HG丸ｺﾞｼｯｸM-PRO" panose="020F0600000000000000" pitchFamily="50" charset="-128"/>
                <a:ea typeface="HG丸ｺﾞｼｯｸM-PRO" panose="020F0600000000000000" pitchFamily="50" charset="-128"/>
              </a:rPr>
              <a:t>1896</a:t>
            </a:r>
            <a:r>
              <a:rPr lang="ja-JP" altLang="en-US" sz="2100" dirty="0">
                <a:latin typeface="HG丸ｺﾞｼｯｸM-PRO" panose="020F0600000000000000" pitchFamily="50" charset="-128"/>
                <a:ea typeface="HG丸ｺﾞｼｯｸM-PRO" panose="020F0600000000000000" pitchFamily="50" charset="-128"/>
              </a:rPr>
              <a:t>年     </a:t>
            </a:r>
            <a:r>
              <a:rPr lang="ja-JP" altLang="en-US" sz="2100" b="1" dirty="0">
                <a:latin typeface="HG丸ｺﾞｼｯｸM-PRO" panose="020F0600000000000000" pitchFamily="50" charset="-128"/>
                <a:ea typeface="HG丸ｺﾞｼｯｸM-PRO" panose="020F0600000000000000" pitchFamily="50" charset="-128"/>
              </a:rPr>
              <a:t>＄</a:t>
            </a:r>
            <a:r>
              <a:rPr lang="ja-JP" altLang="ja-JP" sz="2100" b="1" dirty="0"/>
              <a:t>28</a:t>
            </a:r>
            <a:r>
              <a:rPr lang="ja-JP" altLang="en-US" sz="2100" b="1" dirty="0"/>
              <a:t>（</a:t>
            </a:r>
            <a:r>
              <a:rPr lang="en-US" altLang="ja-JP" sz="2100" b="1" dirty="0"/>
              <a:t>787</a:t>
            </a:r>
            <a:r>
              <a:rPr lang="ja-JP" altLang="en-US" sz="2100" b="1" dirty="0"/>
              <a:t>倍）</a:t>
            </a:r>
            <a:endParaRPr lang="ja-JP" altLang="ja-JP" sz="2100" b="1" dirty="0">
              <a:latin typeface="HG丸ｺﾞｼｯｸM-PRO" panose="020F0600000000000000" pitchFamily="50" charset="-128"/>
              <a:ea typeface="HG丸ｺﾞｼｯｸM-PRO" panose="020F0600000000000000" pitchFamily="50" charset="-128"/>
            </a:endParaRPr>
          </a:p>
        </p:txBody>
      </p:sp>
      <p:sp>
        <p:nvSpPr>
          <p:cNvPr id="7"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世界の株価はどう動いているか？</a:t>
            </a:r>
          </a:p>
        </p:txBody>
      </p:sp>
    </p:spTree>
    <p:extLst>
      <p:ext uri="{BB962C8B-B14F-4D97-AF65-F5344CB8AC3E}">
        <p14:creationId xmlns:p14="http://schemas.microsoft.com/office/powerpoint/2010/main" val="406481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2"/>
          <p:cNvSpPr>
            <a:spLocks noGrp="1"/>
          </p:cNvSpPr>
          <p:nvPr>
            <p:ph type="title"/>
          </p:nvPr>
        </p:nvSpPr>
        <p:spPr>
          <a:xfrm>
            <a:off x="94095" y="144216"/>
            <a:ext cx="7132320" cy="533261"/>
          </a:xfrm>
        </p:spPr>
        <p:txBody>
          <a:bodyPr>
            <a:normAutofit fontScale="90000"/>
          </a:bodyPr>
          <a:lstStyle/>
          <a:p>
            <a:r>
              <a:rPr lang="en-US" altLang="ja-JP" sz="3300" dirty="0">
                <a:latin typeface="HG丸ｺﾞｼｯｸM-PRO" panose="020F0600000000000000" pitchFamily="50" charset="-128"/>
                <a:ea typeface="HG丸ｺﾞｼｯｸM-PRO" panose="020F0600000000000000" pitchFamily="50" charset="-128"/>
              </a:rPr>
              <a:t>NY</a:t>
            </a:r>
            <a:r>
              <a:rPr lang="ja-JP" altLang="en-US" sz="3300" dirty="0">
                <a:latin typeface="HG丸ｺﾞｼｯｸM-PRO" panose="020F0600000000000000" pitchFamily="50" charset="-128"/>
                <a:ea typeface="HG丸ｺﾞｼｯｸM-PRO" panose="020F0600000000000000" pitchFamily="50" charset="-128"/>
              </a:rPr>
              <a:t>ダウ平均株価</a:t>
            </a:r>
          </a:p>
        </p:txBody>
      </p:sp>
      <p:pic>
        <p:nvPicPr>
          <p:cNvPr id="6" name="Picture 2" descr="http://www.nadeshiko-investment.co.jp/bonds/110407_d_01.gif"/>
          <p:cNvPicPr>
            <a:picLocks noChangeAspect="1" noChangeArrowheads="1"/>
          </p:cNvPicPr>
          <p:nvPr/>
        </p:nvPicPr>
        <p:blipFill rotWithShape="1">
          <a:blip r:embed="rId2">
            <a:extLst>
              <a:ext uri="{28A0092B-C50C-407E-A947-70E740481C1C}">
                <a14:useLocalDpi xmlns:a14="http://schemas.microsoft.com/office/drawing/2010/main" val="0"/>
              </a:ext>
            </a:extLst>
          </a:blip>
          <a:srcRect l="5746" r="5285"/>
          <a:stretch/>
        </p:blipFill>
        <p:spPr bwMode="auto">
          <a:xfrm>
            <a:off x="697314" y="410846"/>
            <a:ext cx="7178325" cy="559134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矢印コネクタ 7"/>
          <p:cNvCxnSpPr/>
          <p:nvPr/>
        </p:nvCxnSpPr>
        <p:spPr>
          <a:xfrm flipV="1">
            <a:off x="1448798" y="1897626"/>
            <a:ext cx="6289189" cy="3223619"/>
          </a:xfrm>
          <a:prstGeom prst="straightConnector1">
            <a:avLst/>
          </a:prstGeom>
          <a:ln w="920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31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05840" y="1186434"/>
            <a:ext cx="7132320" cy="491698"/>
          </a:xfrm>
        </p:spPr>
        <p:txBody>
          <a:bodyPr>
            <a:normAutofit fontScale="90000"/>
          </a:bodyPr>
          <a:lstStyle/>
          <a:p>
            <a:r>
              <a:rPr lang="ja-JP" altLang="en-US" sz="3300" dirty="0">
                <a:latin typeface="HG丸ｺﾞｼｯｸM-PRO" panose="020F0600000000000000" pitchFamily="50" charset="-128"/>
                <a:ea typeface="HG丸ｺﾞｼｯｸM-PRO" panose="020F0600000000000000" pitchFamily="50" charset="-128"/>
              </a:rPr>
              <a:t>日経平均株価</a:t>
            </a:r>
          </a:p>
        </p:txBody>
      </p:sp>
      <p:sp>
        <p:nvSpPr>
          <p:cNvPr id="2" name="テキスト ボックス 1"/>
          <p:cNvSpPr txBox="1"/>
          <p:nvPr/>
        </p:nvSpPr>
        <p:spPr>
          <a:xfrm>
            <a:off x="1005841" y="2051302"/>
            <a:ext cx="7402664" cy="830997"/>
          </a:xfrm>
          <a:prstGeom prst="rect">
            <a:avLst/>
          </a:prstGeom>
          <a:noFill/>
        </p:spPr>
        <p:txBody>
          <a:bodyPr wrap="square" rtlCol="0">
            <a:spAutoFit/>
          </a:bodyPr>
          <a:lstStyle/>
          <a:p>
            <a:r>
              <a:rPr lang="ja-JP" altLang="ja-JP" sz="2400" dirty="0">
                <a:latin typeface="HG丸ｺﾞｼｯｸM-PRO" panose="020F0600000000000000" pitchFamily="50" charset="-128"/>
                <a:ea typeface="HG丸ｺﾞｼｯｸM-PRO" panose="020F0600000000000000" pitchFamily="50" charset="-128"/>
              </a:rPr>
              <a:t>・日経新聞が約</a:t>
            </a:r>
            <a:r>
              <a:rPr lang="en-US" altLang="ja-JP" sz="2400" dirty="0">
                <a:latin typeface="HG丸ｺﾞｼｯｸM-PRO" panose="020F0600000000000000" pitchFamily="50" charset="-128"/>
                <a:ea typeface="HG丸ｺﾞｼｯｸM-PRO" panose="020F0600000000000000" pitchFamily="50" charset="-128"/>
              </a:rPr>
              <a:t>1700</a:t>
            </a:r>
            <a:r>
              <a:rPr lang="ja-JP" altLang="ja-JP" sz="2400" dirty="0">
                <a:latin typeface="HG丸ｺﾞｼｯｸM-PRO" panose="020F0600000000000000" pitchFamily="50" charset="-128"/>
                <a:ea typeface="HG丸ｺﾞｼｯｸM-PRO" panose="020F0600000000000000" pitchFamily="50" charset="-128"/>
              </a:rPr>
              <a:t>ある東証一部上場企業の中から</a:t>
            </a:r>
            <a:r>
              <a:rPr lang="en-US" altLang="ja-JP" sz="2400" dirty="0">
                <a:latin typeface="HG丸ｺﾞｼｯｸM-PRO" panose="020F0600000000000000" pitchFamily="50" charset="-128"/>
                <a:ea typeface="HG丸ｺﾞｼｯｸM-PRO" panose="020F0600000000000000" pitchFamily="50" charset="-128"/>
              </a:rPr>
              <a:t>225</a:t>
            </a:r>
            <a:r>
              <a:rPr lang="ja-JP" altLang="ja-JP" sz="2400" dirty="0">
                <a:latin typeface="HG丸ｺﾞｼｯｸM-PRO" panose="020F0600000000000000" pitchFamily="50" charset="-128"/>
                <a:ea typeface="HG丸ｺﾞｼｯｸM-PRO" panose="020F0600000000000000" pitchFamily="50" charset="-128"/>
              </a:rPr>
              <a:t>銘柄を選び指数化したもの。</a:t>
            </a:r>
          </a:p>
        </p:txBody>
      </p:sp>
      <p:sp>
        <p:nvSpPr>
          <p:cNvPr id="4" name="テキスト ボックス 3"/>
          <p:cNvSpPr txBox="1"/>
          <p:nvPr/>
        </p:nvSpPr>
        <p:spPr>
          <a:xfrm>
            <a:off x="1005840" y="3118523"/>
            <a:ext cx="6870469" cy="507831"/>
          </a:xfrm>
          <a:prstGeom prst="rect">
            <a:avLst/>
          </a:prstGeom>
          <a:noFill/>
        </p:spPr>
        <p:txBody>
          <a:bodyPr wrap="square" rtlCol="0">
            <a:spAutoFit/>
          </a:bodyPr>
          <a:lstStyle/>
          <a:p>
            <a:r>
              <a:rPr lang="ja-JP" altLang="ja-JP" sz="2700" dirty="0">
                <a:latin typeface="HG丸ｺﾞｼｯｸM-PRO" panose="020F0600000000000000" pitchFamily="50" charset="-128"/>
                <a:ea typeface="HG丸ｺﾞｼｯｸM-PRO" panose="020F0600000000000000" pitchFamily="50" charset="-128"/>
              </a:rPr>
              <a:t>・日本の景気を判断する代表的な指標。</a:t>
            </a:r>
          </a:p>
        </p:txBody>
      </p:sp>
      <p:sp>
        <p:nvSpPr>
          <p:cNvPr id="5"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世界の株価はどう動いているか？</a:t>
            </a:r>
          </a:p>
        </p:txBody>
      </p:sp>
    </p:spTree>
    <p:extLst>
      <p:ext uri="{BB962C8B-B14F-4D97-AF65-F5344CB8AC3E}">
        <p14:creationId xmlns:p14="http://schemas.microsoft.com/office/powerpoint/2010/main" val="346209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05840" y="1186434"/>
            <a:ext cx="7132320" cy="491698"/>
          </a:xfrm>
        </p:spPr>
        <p:txBody>
          <a:bodyPr>
            <a:normAutofit fontScale="90000"/>
          </a:bodyPr>
          <a:lstStyle/>
          <a:p>
            <a:r>
              <a:rPr lang="ja-JP" altLang="en-US" sz="3300" dirty="0">
                <a:latin typeface="HG丸ｺﾞｼｯｸM-PRO" panose="020F0600000000000000" pitchFamily="50" charset="-128"/>
                <a:ea typeface="HG丸ｺﾞｼｯｸM-PRO" panose="020F0600000000000000" pitchFamily="50" charset="-128"/>
              </a:rPr>
              <a:t>日経平均株価</a:t>
            </a:r>
            <a:r>
              <a:rPr lang="ja-JP" altLang="en-US" sz="2025" dirty="0">
                <a:latin typeface="HG丸ｺﾞｼｯｸM-PRO" panose="020F0600000000000000" pitchFamily="50" charset="-128"/>
                <a:ea typeface="HG丸ｺﾞｼｯｸM-PRO" panose="020F0600000000000000" pitchFamily="50" charset="-128"/>
              </a:rPr>
              <a:t>（主な組み入れ銘柄）</a:t>
            </a:r>
          </a:p>
        </p:txBody>
      </p:sp>
      <p:sp>
        <p:nvSpPr>
          <p:cNvPr id="6" name="テキスト ボックス 5"/>
          <p:cNvSpPr txBox="1"/>
          <p:nvPr/>
        </p:nvSpPr>
        <p:spPr>
          <a:xfrm>
            <a:off x="683722" y="1782043"/>
            <a:ext cx="2745278" cy="3785652"/>
          </a:xfrm>
          <a:prstGeom prst="rect">
            <a:avLst/>
          </a:prstGeom>
          <a:noFill/>
        </p:spPr>
        <p:txBody>
          <a:bodyPr wrap="square" rtlCol="0">
            <a:spAutoFit/>
          </a:bodyPr>
          <a:lstStyle/>
          <a:p>
            <a:r>
              <a:rPr lang="ja-JP" altLang="ja-JP" sz="1500" b="1" dirty="0">
                <a:latin typeface="HG丸ｺﾞｼｯｸM-PRO" panose="020F0600000000000000" pitchFamily="50" charset="-128"/>
                <a:ea typeface="HG丸ｺﾞｼｯｸM-PRO" panose="020F0600000000000000" pitchFamily="50" charset="-128"/>
              </a:rPr>
              <a:t>ファーストリテイリング</a:t>
            </a:r>
            <a:endParaRPr lang="en-US" altLang="ja-JP" sz="1500" b="1" dirty="0">
              <a:latin typeface="HG丸ｺﾞｼｯｸM-PRO" panose="020F0600000000000000" pitchFamily="50" charset="-128"/>
              <a:ea typeface="HG丸ｺﾞｼｯｸM-PRO" panose="020F0600000000000000" pitchFamily="50" charset="-128"/>
            </a:endParaRPr>
          </a:p>
          <a:p>
            <a:r>
              <a:rPr lang="ja-JP" altLang="en-US" sz="1500" b="1" dirty="0">
                <a:latin typeface="HG丸ｺﾞｼｯｸM-PRO" panose="020F0600000000000000" pitchFamily="50" charset="-128"/>
                <a:ea typeface="HG丸ｺﾞｼｯｸM-PRO" panose="020F0600000000000000" pitchFamily="50" charset="-128"/>
              </a:rPr>
              <a:t>Ｋ</a:t>
            </a:r>
            <a:r>
              <a:rPr lang="ja-JP" altLang="ja-JP" sz="1500" b="1" dirty="0">
                <a:latin typeface="HG丸ｺﾞｼｯｸM-PRO" panose="020F0600000000000000" pitchFamily="50" charset="-128"/>
                <a:ea typeface="HG丸ｺﾞｼｯｸM-PRO" panose="020F0600000000000000" pitchFamily="50" charset="-128"/>
              </a:rPr>
              <a:t>ＤＤＩ</a:t>
            </a:r>
          </a:p>
          <a:p>
            <a:r>
              <a:rPr lang="ja-JP" altLang="ja-JP" sz="1500" b="1" dirty="0">
                <a:latin typeface="HG丸ｺﾞｼｯｸM-PRO" panose="020F0600000000000000" pitchFamily="50" charset="-128"/>
                <a:ea typeface="HG丸ｺﾞｼｯｸM-PRO" panose="020F0600000000000000" pitchFamily="50" charset="-128"/>
              </a:rPr>
              <a:t>ソフトバンク</a:t>
            </a:r>
          </a:p>
          <a:p>
            <a:r>
              <a:rPr lang="ja-JP" altLang="ja-JP" sz="1500" b="1" dirty="0">
                <a:latin typeface="HG丸ｺﾞｼｯｸM-PRO" panose="020F0600000000000000" pitchFamily="50" charset="-128"/>
                <a:ea typeface="HG丸ｺﾞｼｯｸM-PRO" panose="020F0600000000000000" pitchFamily="50" charset="-128"/>
              </a:rPr>
              <a:t>ファナック</a:t>
            </a:r>
          </a:p>
          <a:p>
            <a:r>
              <a:rPr lang="ja-JP" altLang="ja-JP" sz="1500" b="1" dirty="0">
                <a:latin typeface="HG丸ｺﾞｼｯｸM-PRO" panose="020F0600000000000000" pitchFamily="50" charset="-128"/>
                <a:ea typeface="HG丸ｺﾞｼｯｸM-PRO" panose="020F0600000000000000" pitchFamily="50" charset="-128"/>
              </a:rPr>
              <a:t>キョウセラ</a:t>
            </a:r>
          </a:p>
          <a:p>
            <a:r>
              <a:rPr lang="ja-JP" altLang="ja-JP" sz="1500" b="1" dirty="0">
                <a:latin typeface="HG丸ｺﾞｼｯｸM-PRO" panose="020F0600000000000000" pitchFamily="50" charset="-128"/>
                <a:ea typeface="HG丸ｺﾞｼｯｸM-PRO" panose="020F0600000000000000" pitchFamily="50" charset="-128"/>
              </a:rPr>
              <a:t>アステラス製薬</a:t>
            </a:r>
          </a:p>
          <a:p>
            <a:r>
              <a:rPr lang="ja-JP" altLang="ja-JP" sz="1500" b="1" dirty="0">
                <a:latin typeface="HG丸ｺﾞｼｯｸM-PRO" panose="020F0600000000000000" pitchFamily="50" charset="-128"/>
                <a:ea typeface="HG丸ｺﾞｼｯｸM-PRO" panose="020F0600000000000000" pitchFamily="50" charset="-128"/>
              </a:rPr>
              <a:t>セコム</a:t>
            </a:r>
          </a:p>
          <a:p>
            <a:r>
              <a:rPr lang="ja-JP" altLang="ja-JP" sz="1500" b="1" dirty="0">
                <a:latin typeface="HG丸ｺﾞｼｯｸM-PRO" panose="020F0600000000000000" pitchFamily="50" charset="-128"/>
                <a:ea typeface="HG丸ｺﾞｼｯｸM-PRO" panose="020F0600000000000000" pitchFamily="50" charset="-128"/>
              </a:rPr>
              <a:t>ダイキン工業</a:t>
            </a:r>
          </a:p>
          <a:p>
            <a:r>
              <a:rPr lang="ja-JP" altLang="ja-JP" sz="1500" b="1" dirty="0">
                <a:latin typeface="HG丸ｺﾞｼｯｸM-PRO" panose="020F0600000000000000" pitchFamily="50" charset="-128"/>
                <a:ea typeface="HG丸ｺﾞｼｯｸM-PRO" panose="020F0600000000000000" pitchFamily="50" charset="-128"/>
              </a:rPr>
              <a:t>テルモ東京エレクトロン</a:t>
            </a:r>
          </a:p>
          <a:p>
            <a:r>
              <a:rPr lang="ja-JP" altLang="ja-JP" sz="1500" b="1" dirty="0">
                <a:latin typeface="HG丸ｺﾞｼｯｸM-PRO" panose="020F0600000000000000" pitchFamily="50" charset="-128"/>
                <a:ea typeface="HG丸ｺﾞｼｯｸM-PRO" panose="020F0600000000000000" pitchFamily="50" charset="-128"/>
              </a:rPr>
              <a:t>トヨタ自動車</a:t>
            </a:r>
          </a:p>
          <a:p>
            <a:r>
              <a:rPr lang="ja-JP" altLang="ja-JP" sz="1500" b="1" dirty="0">
                <a:latin typeface="HG丸ｺﾞｼｯｸM-PRO" panose="020F0600000000000000" pitchFamily="50" charset="-128"/>
                <a:ea typeface="HG丸ｺﾞｼｯｸM-PRO" panose="020F0600000000000000" pitchFamily="50" charset="-128"/>
              </a:rPr>
              <a:t>本田技研工業</a:t>
            </a:r>
          </a:p>
          <a:p>
            <a:r>
              <a:rPr lang="ja-JP" altLang="ja-JP" sz="1500" b="1" dirty="0">
                <a:latin typeface="HG丸ｺﾞｼｯｸM-PRO" panose="020F0600000000000000" pitchFamily="50" charset="-128"/>
                <a:ea typeface="HG丸ｺﾞｼｯｸM-PRO" panose="020F0600000000000000" pitchFamily="50" charset="-128"/>
              </a:rPr>
              <a:t>ブリヂストン</a:t>
            </a:r>
          </a:p>
          <a:p>
            <a:r>
              <a:rPr lang="ja-JP" altLang="ja-JP" sz="1500" b="1" dirty="0">
                <a:latin typeface="HG丸ｺﾞｼｯｸM-PRO" panose="020F0600000000000000" pitchFamily="50" charset="-128"/>
                <a:ea typeface="HG丸ｺﾞｼｯｸM-PRO" panose="020F0600000000000000" pitchFamily="50" charset="-128"/>
              </a:rPr>
              <a:t>エーザイ</a:t>
            </a:r>
          </a:p>
          <a:p>
            <a:r>
              <a:rPr lang="ja-JP" altLang="ja-JP" sz="1500" b="1" dirty="0">
                <a:latin typeface="HG丸ｺﾞｼｯｸM-PRO" panose="020F0600000000000000" pitchFamily="50" charset="-128"/>
                <a:ea typeface="HG丸ｺﾞｼｯｸM-PRO" panose="020F0600000000000000" pitchFamily="50" charset="-128"/>
              </a:rPr>
              <a:t>ＴＤＫ</a:t>
            </a:r>
          </a:p>
          <a:p>
            <a:r>
              <a:rPr lang="ja-JP" altLang="ja-JP" sz="1500" b="1" dirty="0">
                <a:latin typeface="HG丸ｺﾞｼｯｸM-PRO" panose="020F0600000000000000" pitchFamily="50" charset="-128"/>
                <a:ea typeface="HG丸ｺﾞｼｯｸM-PRO" panose="020F0600000000000000" pitchFamily="50" charset="-128"/>
              </a:rPr>
              <a:t>花王</a:t>
            </a:r>
            <a:endParaRPr lang="en-US" altLang="ja-JP" sz="1500" b="1" dirty="0">
              <a:latin typeface="HG丸ｺﾞｼｯｸM-PRO" panose="020F0600000000000000" pitchFamily="50" charset="-128"/>
              <a:ea typeface="HG丸ｺﾞｼｯｸM-PRO" panose="020F0600000000000000" pitchFamily="50" charset="-128"/>
            </a:endParaRPr>
          </a:p>
          <a:p>
            <a:r>
              <a:rPr lang="en-US" altLang="ja-JP" sz="1500" b="1" dirty="0" err="1">
                <a:latin typeface="HG丸ｺﾞｼｯｸM-PRO" panose="020F0600000000000000" pitchFamily="50" charset="-128"/>
                <a:ea typeface="HG丸ｺﾞｼｯｸM-PRO" panose="020F0600000000000000" pitchFamily="50" charset="-128"/>
              </a:rPr>
              <a:t>etc</a:t>
            </a:r>
            <a:r>
              <a:rPr lang="en-US" altLang="ja-JP" sz="1500" b="1" dirty="0">
                <a:latin typeface="HG丸ｺﾞｼｯｸM-PRO" panose="020F0600000000000000" pitchFamily="50" charset="-128"/>
                <a:ea typeface="HG丸ｺﾞｼｯｸM-PRO" panose="020F0600000000000000" pitchFamily="50" charset="-128"/>
              </a:rPr>
              <a:t>…</a:t>
            </a:r>
          </a:p>
        </p:txBody>
      </p:sp>
      <p:sp>
        <p:nvSpPr>
          <p:cNvPr id="2" name="テキスト ボックス 1"/>
          <p:cNvSpPr txBox="1"/>
          <p:nvPr/>
        </p:nvSpPr>
        <p:spPr>
          <a:xfrm>
            <a:off x="4174435" y="1982075"/>
            <a:ext cx="4045226" cy="369332"/>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戦後　</a:t>
            </a:r>
            <a:r>
              <a:rPr kumimoji="1" lang="en-US" altLang="ja-JP" b="1" dirty="0">
                <a:latin typeface="HG丸ｺﾞｼｯｸM-PRO" panose="020F0600000000000000" pitchFamily="50" charset="-128"/>
                <a:ea typeface="HG丸ｺﾞｼｯｸM-PRO" panose="020F0600000000000000" pitchFamily="50" charset="-128"/>
              </a:rPr>
              <a:t>1949</a:t>
            </a:r>
            <a:r>
              <a:rPr kumimoji="1" lang="ja-JP" altLang="en-US" b="1" dirty="0">
                <a:latin typeface="HG丸ｺﾞｼｯｸM-PRO" panose="020F0600000000000000" pitchFamily="50" charset="-128"/>
                <a:ea typeface="HG丸ｺﾞｼｯｸM-PRO" panose="020F0600000000000000" pitchFamily="50" charset="-128"/>
              </a:rPr>
              <a:t>年　取引を開始</a:t>
            </a:r>
          </a:p>
        </p:txBody>
      </p:sp>
      <p:sp>
        <p:nvSpPr>
          <p:cNvPr id="4" name="テキスト ボックス 3"/>
          <p:cNvSpPr txBox="1"/>
          <p:nvPr/>
        </p:nvSpPr>
        <p:spPr>
          <a:xfrm>
            <a:off x="4154556" y="2478180"/>
            <a:ext cx="3637723" cy="369332"/>
          </a:xfrm>
          <a:prstGeom prst="rect">
            <a:avLst/>
          </a:prstGeom>
          <a:noFill/>
        </p:spPr>
        <p:txBody>
          <a:bodyPr wrap="square" rtlCol="0">
            <a:spAutoFit/>
          </a:bodyPr>
          <a:lstStyle/>
          <a:p>
            <a:r>
              <a:rPr kumimoji="1" lang="ja-JP" altLang="en-US" dirty="0"/>
              <a:t>（当時の日経平均株価　</a:t>
            </a:r>
            <a:r>
              <a:rPr kumimoji="1" lang="en-US" altLang="ja-JP" dirty="0"/>
              <a:t>176</a:t>
            </a:r>
            <a:r>
              <a:rPr kumimoji="1" lang="ja-JP" altLang="en-US" dirty="0"/>
              <a:t>円）</a:t>
            </a:r>
          </a:p>
        </p:txBody>
      </p:sp>
      <p:sp>
        <p:nvSpPr>
          <p:cNvPr id="5" name="テキスト ボックス 4"/>
          <p:cNvSpPr txBox="1"/>
          <p:nvPr/>
        </p:nvSpPr>
        <p:spPr>
          <a:xfrm>
            <a:off x="3766931" y="3220521"/>
            <a:ext cx="4610153" cy="830997"/>
          </a:xfrm>
          <a:prstGeom prst="rect">
            <a:avLst/>
          </a:prstGeom>
          <a:noFill/>
        </p:spPr>
        <p:txBody>
          <a:bodyPr wrap="square" rtlCol="0">
            <a:spAutoFit/>
          </a:bodyPr>
          <a:lstStyle/>
          <a:p>
            <a:pPr algn="ctr"/>
            <a:r>
              <a:rPr kumimoji="1" lang="ja-JP" altLang="en-US" sz="3000" b="1" dirty="0">
                <a:latin typeface="HG丸ｺﾞｼｯｸM-PRO" panose="020F0600000000000000" pitchFamily="50" charset="-128"/>
                <a:ea typeface="HG丸ｺﾞｼｯｸM-PRO" panose="020F0600000000000000" pitchFamily="50" charset="-128"/>
              </a:rPr>
              <a:t>現在　</a:t>
            </a:r>
            <a:r>
              <a:rPr kumimoji="1" lang="en-US" altLang="ja-JP" sz="3000" b="1" dirty="0">
                <a:latin typeface="HG丸ｺﾞｼｯｸM-PRO" panose="020F0600000000000000" pitchFamily="50" charset="-128"/>
                <a:ea typeface="HG丸ｺﾞｼｯｸM-PRO" panose="020F0600000000000000" pitchFamily="50" charset="-128"/>
              </a:rPr>
              <a:t>19,545</a:t>
            </a:r>
            <a:r>
              <a:rPr kumimoji="1" lang="ja-JP" altLang="en-US" sz="3000" b="1" dirty="0">
                <a:latin typeface="HG丸ｺﾞｼｯｸM-PRO" panose="020F0600000000000000" pitchFamily="50" charset="-128"/>
                <a:ea typeface="HG丸ｺﾞｼｯｸM-PRO" panose="020F0600000000000000" pitchFamily="50" charset="-128"/>
              </a:rPr>
              <a:t>円</a:t>
            </a:r>
            <a:r>
              <a:rPr kumimoji="1" lang="ja-JP" altLang="en-US" b="1" dirty="0">
                <a:latin typeface="HG丸ｺﾞｼｯｸM-PRO" panose="020F0600000000000000" pitchFamily="50" charset="-128"/>
                <a:ea typeface="HG丸ｺﾞｼｯｸM-PRO" panose="020F0600000000000000" pitchFamily="50" charset="-128"/>
              </a:rPr>
              <a:t>（</a:t>
            </a:r>
            <a:r>
              <a:rPr kumimoji="1" lang="en-US" altLang="ja-JP" b="1" dirty="0">
                <a:latin typeface="HG丸ｺﾞｼｯｸM-PRO" panose="020F0600000000000000" pitchFamily="50" charset="-128"/>
                <a:ea typeface="HG丸ｺﾞｼｯｸM-PRO" panose="020F0600000000000000" pitchFamily="50" charset="-128"/>
              </a:rPr>
              <a:t>11</a:t>
            </a:r>
            <a:r>
              <a:rPr kumimoji="1" lang="ja-JP" altLang="en-US" b="1" dirty="0">
                <a:latin typeface="HG丸ｺﾞｼｯｸM-PRO" panose="020F0600000000000000" pitchFamily="50" charset="-128"/>
                <a:ea typeface="HG丸ｺﾞｼｯｸM-PRO" panose="020F0600000000000000" pitchFamily="50" charset="-128"/>
              </a:rPr>
              <a:t>日） 　　　　　　</a:t>
            </a:r>
            <a:r>
              <a:rPr kumimoji="1" lang="en-US" altLang="ja-JP" b="1" dirty="0">
                <a:latin typeface="HG丸ｺﾞｼｯｸM-PRO" panose="020F0600000000000000" pitchFamily="50" charset="-128"/>
                <a:ea typeface="HG丸ｺﾞｼｯｸM-PRO" panose="020F0600000000000000" pitchFamily="50" charset="-128"/>
              </a:rPr>
              <a:t>100</a:t>
            </a:r>
            <a:r>
              <a:rPr kumimoji="1" lang="ja-JP" altLang="en-US" b="1" dirty="0">
                <a:latin typeface="HG丸ｺﾞｼｯｸM-PRO" panose="020F0600000000000000" pitchFamily="50" charset="-128"/>
                <a:ea typeface="HG丸ｺﾞｼｯｸM-PRO" panose="020F0600000000000000" pitchFamily="50" charset="-128"/>
              </a:rPr>
              <a:t>倍以上</a:t>
            </a:r>
          </a:p>
        </p:txBody>
      </p:sp>
    </p:spTree>
    <p:extLst>
      <p:ext uri="{BB962C8B-B14F-4D97-AF65-F5344CB8AC3E}">
        <p14:creationId xmlns:p14="http://schemas.microsoft.com/office/powerpoint/2010/main" val="193470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469128" y="213040"/>
            <a:ext cx="7132320" cy="491698"/>
          </a:xfrm>
        </p:spPr>
        <p:txBody>
          <a:bodyPr>
            <a:normAutofit fontScale="90000"/>
          </a:bodyPr>
          <a:lstStyle/>
          <a:p>
            <a:r>
              <a:rPr lang="ja-JP" altLang="en-US" sz="3300" dirty="0">
                <a:latin typeface="HG丸ｺﾞｼｯｸM-PRO" panose="020F0600000000000000" pitchFamily="50" charset="-128"/>
                <a:ea typeface="HG丸ｺﾞｼｯｸM-PRO" panose="020F0600000000000000" pitchFamily="50" charset="-128"/>
              </a:rPr>
              <a:t>日経平均株価</a:t>
            </a:r>
            <a:endParaRPr lang="ja-JP" altLang="en-US" sz="2025" dirty="0">
              <a:latin typeface="HG丸ｺﾞｼｯｸM-PRO" panose="020F0600000000000000" pitchFamily="50" charset="-128"/>
              <a:ea typeface="HG丸ｺﾞｼｯｸM-PRO" panose="020F0600000000000000" pitchFamily="50" charset="-128"/>
            </a:endParaRPr>
          </a:p>
        </p:txBody>
      </p:sp>
      <p:pic>
        <p:nvPicPr>
          <p:cNvPr id="8" name="図 7"/>
          <p:cNvPicPr>
            <a:picLocks noChangeAspect="1"/>
          </p:cNvPicPr>
          <p:nvPr/>
        </p:nvPicPr>
        <p:blipFill rotWithShape="1">
          <a:blip r:embed="rId2">
            <a:extLst>
              <a:ext uri="{28A0092B-C50C-407E-A947-70E740481C1C}">
                <a14:useLocalDpi xmlns:a14="http://schemas.microsoft.com/office/drawing/2010/main" val="0"/>
              </a:ext>
            </a:extLst>
          </a:blip>
          <a:srcRect l="805" t="-414" b="414"/>
          <a:stretch/>
        </p:blipFill>
        <p:spPr>
          <a:xfrm>
            <a:off x="469128" y="786817"/>
            <a:ext cx="8301636" cy="5659856"/>
          </a:xfrm>
          <a:prstGeom prst="rect">
            <a:avLst/>
          </a:prstGeom>
        </p:spPr>
      </p:pic>
      <p:cxnSp>
        <p:nvCxnSpPr>
          <p:cNvPr id="10" name="直線矢印コネクタ 9"/>
          <p:cNvCxnSpPr/>
          <p:nvPr/>
        </p:nvCxnSpPr>
        <p:spPr>
          <a:xfrm flipV="1">
            <a:off x="3451123" y="3972232"/>
            <a:ext cx="5191432" cy="2104104"/>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91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05840" y="1010372"/>
            <a:ext cx="7132320" cy="491698"/>
          </a:xfrm>
        </p:spPr>
        <p:txBody>
          <a:bodyPr>
            <a:normAutofit fontScale="90000"/>
          </a:bodyPr>
          <a:lstStyle/>
          <a:p>
            <a:r>
              <a:rPr lang="ja-JP" altLang="en-US" sz="3300" dirty="0">
                <a:latin typeface="HG丸ｺﾞｼｯｸM-PRO" panose="020F0600000000000000" pitchFamily="50" charset="-128"/>
                <a:ea typeface="HG丸ｺﾞｼｯｸM-PRO" panose="020F0600000000000000" pitchFamily="50" charset="-128"/>
              </a:rPr>
              <a:t>日経平均株価</a:t>
            </a:r>
            <a:r>
              <a:rPr lang="ja-JP" altLang="en-US" sz="2025" dirty="0">
                <a:latin typeface="HG丸ｺﾞｼｯｸM-PRO" panose="020F0600000000000000" pitchFamily="50" charset="-128"/>
                <a:ea typeface="HG丸ｺﾞｼｯｸM-PRO" panose="020F0600000000000000" pitchFamily="50" charset="-128"/>
              </a:rPr>
              <a:t>（推移）</a:t>
            </a:r>
          </a:p>
        </p:txBody>
      </p:sp>
      <p:pic>
        <p:nvPicPr>
          <p:cNvPr id="4" name="図 3" descr="http://blog-imgs-61-origin.fc2.com/u/s/a/usamimi30s/20130629143340042.jpg"/>
          <p:cNvPicPr/>
          <p:nvPr/>
        </p:nvPicPr>
        <p:blipFill>
          <a:blip r:embed="rId2">
            <a:extLst>
              <a:ext uri="{28A0092B-C50C-407E-A947-70E740481C1C}">
                <a14:useLocalDpi xmlns:a14="http://schemas.microsoft.com/office/drawing/2010/main" val="0"/>
              </a:ext>
            </a:extLst>
          </a:blip>
          <a:srcRect/>
          <a:stretch>
            <a:fillRect/>
          </a:stretch>
        </p:blipFill>
        <p:spPr bwMode="auto">
          <a:xfrm>
            <a:off x="1005841" y="1565077"/>
            <a:ext cx="6397553" cy="2527611"/>
          </a:xfrm>
          <a:prstGeom prst="rect">
            <a:avLst/>
          </a:prstGeom>
          <a:noFill/>
          <a:ln>
            <a:noFill/>
          </a:ln>
        </p:spPr>
      </p:pic>
      <p:sp>
        <p:nvSpPr>
          <p:cNvPr id="6" name="テキスト ボックス 5"/>
          <p:cNvSpPr txBox="1"/>
          <p:nvPr/>
        </p:nvSpPr>
        <p:spPr>
          <a:xfrm>
            <a:off x="524739" y="4155695"/>
            <a:ext cx="6115051" cy="415498"/>
          </a:xfrm>
          <a:prstGeom prst="rect">
            <a:avLst/>
          </a:prstGeom>
          <a:noFill/>
        </p:spPr>
        <p:txBody>
          <a:bodyPr wrap="square" rtlCol="0">
            <a:spAutoFit/>
          </a:bodyPr>
          <a:lstStyle/>
          <a:p>
            <a:r>
              <a:rPr lang="ja-JP" altLang="ja-JP" sz="2100" dirty="0">
                <a:latin typeface="HG丸ｺﾞｼｯｸM-PRO" panose="020F0600000000000000" pitchFamily="50" charset="-128"/>
                <a:ea typeface="HG丸ｺﾞｼｯｸM-PRO" panose="020F0600000000000000" pitchFamily="50" charset="-128"/>
              </a:rPr>
              <a:t>・平均株価は完全に回復していないが…</a:t>
            </a:r>
          </a:p>
        </p:txBody>
      </p:sp>
      <p:sp>
        <p:nvSpPr>
          <p:cNvPr id="7" name="テキスト ボックス 6"/>
          <p:cNvSpPr txBox="1"/>
          <p:nvPr/>
        </p:nvSpPr>
        <p:spPr>
          <a:xfrm>
            <a:off x="259773" y="4611118"/>
            <a:ext cx="8385464" cy="923330"/>
          </a:xfrm>
          <a:prstGeom prst="rect">
            <a:avLst/>
          </a:prstGeom>
          <a:noFill/>
        </p:spPr>
        <p:txBody>
          <a:bodyPr wrap="square" rtlCol="0">
            <a:spAutoFit/>
          </a:bodyPr>
          <a:lstStyle/>
          <a:p>
            <a:r>
              <a:rPr lang="en-US" altLang="ja-JP" dirty="0">
                <a:latin typeface="HG丸ｺﾞｼｯｸM-PRO" panose="020F0600000000000000" pitchFamily="50" charset="-128"/>
                <a:ea typeface="HG丸ｺﾞｼｯｸM-PRO" panose="020F0600000000000000" pitchFamily="50" charset="-128"/>
              </a:rPr>
              <a:t>2015</a:t>
            </a:r>
            <a:r>
              <a:rPr lang="ja-JP" altLang="ja-JP" dirty="0">
                <a:latin typeface="HG丸ｺﾞｼｯｸM-PRO" panose="020F0600000000000000" pitchFamily="50" charset="-128"/>
                <a:ea typeface="HG丸ｺﾞｼｯｸM-PRO" panose="020F0600000000000000" pitchFamily="50" charset="-128"/>
              </a:rPr>
              <a:t>年</a:t>
            </a:r>
            <a:r>
              <a:rPr lang="en-US" altLang="ja-JP" dirty="0">
                <a:latin typeface="HG丸ｺﾞｼｯｸM-PRO" panose="020F0600000000000000" pitchFamily="50" charset="-128"/>
                <a:ea typeface="HG丸ｺﾞｼｯｸM-PRO" panose="020F0600000000000000" pitchFamily="50" charset="-128"/>
              </a:rPr>
              <a:t>5</a:t>
            </a:r>
            <a:r>
              <a:rPr lang="ja-JP" altLang="ja-JP" dirty="0">
                <a:latin typeface="HG丸ｺﾞｼｯｸM-PRO" panose="020F0600000000000000" pitchFamily="50" charset="-128"/>
                <a:ea typeface="HG丸ｺﾞｼｯｸM-PRO" panose="020F0600000000000000" pitchFamily="50" charset="-128"/>
              </a:rPr>
              <a:t>月</a:t>
            </a:r>
            <a:r>
              <a:rPr lang="en-US" altLang="ja-JP" dirty="0">
                <a:latin typeface="HG丸ｺﾞｼｯｸM-PRO" panose="020F0600000000000000" pitchFamily="50" charset="-128"/>
                <a:ea typeface="HG丸ｺﾞｼｯｸM-PRO" panose="020F0600000000000000" pitchFamily="50" charset="-128"/>
              </a:rPr>
              <a:t>22</a:t>
            </a:r>
            <a:r>
              <a:rPr lang="ja-JP" altLang="ja-JP" dirty="0">
                <a:latin typeface="HG丸ｺﾞｼｯｸM-PRO" panose="020F0600000000000000" pitchFamily="50" charset="-128"/>
                <a:ea typeface="HG丸ｺﾞｼｯｸM-PRO" panose="020F0600000000000000" pitchFamily="50" charset="-128"/>
              </a:rPr>
              <a:t>日の東証１部の時価総額が</a:t>
            </a:r>
            <a:r>
              <a:rPr lang="en-US" altLang="ja-JP" dirty="0">
                <a:latin typeface="HG丸ｺﾞｼｯｸM-PRO" panose="020F0600000000000000" pitchFamily="50" charset="-128"/>
                <a:ea typeface="HG丸ｺﾞｼｯｸM-PRO" panose="020F0600000000000000" pitchFamily="50" charset="-128"/>
              </a:rPr>
              <a:t>591</a:t>
            </a:r>
            <a:r>
              <a:rPr lang="ja-JP" altLang="ja-JP" dirty="0">
                <a:latin typeface="HG丸ｺﾞｼｯｸM-PRO" panose="020F0600000000000000" pitchFamily="50" charset="-128"/>
                <a:ea typeface="HG丸ｺﾞｼｯｸM-PRO" panose="020F0600000000000000" pitchFamily="50" charset="-128"/>
              </a:rPr>
              <a:t>兆</a:t>
            </a:r>
            <a:r>
              <a:rPr lang="en-US" altLang="ja-JP" dirty="0">
                <a:latin typeface="HG丸ｺﾞｼｯｸM-PRO" panose="020F0600000000000000" pitchFamily="50" charset="-128"/>
                <a:ea typeface="HG丸ｺﾞｼｯｸM-PRO" panose="020F0600000000000000" pitchFamily="50" charset="-128"/>
              </a:rPr>
              <a:t>3007</a:t>
            </a:r>
            <a:r>
              <a:rPr lang="ja-JP" altLang="ja-JP" dirty="0">
                <a:latin typeface="HG丸ｺﾞｼｯｸM-PRO" panose="020F0600000000000000" pitchFamily="50" charset="-128"/>
                <a:ea typeface="HG丸ｺﾞｼｯｸM-PRO" panose="020F0600000000000000" pitchFamily="50" charset="-128"/>
              </a:rPr>
              <a:t>億円となり</a:t>
            </a:r>
            <a:r>
              <a:rPr lang="ja-JP" altLang="en-US" dirty="0">
                <a:latin typeface="HG丸ｺﾞｼｯｸM-PRO" panose="020F0600000000000000" pitchFamily="50" charset="-128"/>
                <a:ea typeface="HG丸ｺﾞｼｯｸM-PRO" panose="020F0600000000000000" pitchFamily="50" charset="-128"/>
              </a:rPr>
              <a:t>、</a:t>
            </a:r>
            <a:r>
              <a:rPr lang="en-US" altLang="ja-JP" dirty="0">
                <a:latin typeface="HG丸ｺﾞｼｯｸM-PRO" panose="020F0600000000000000" pitchFamily="50" charset="-128"/>
                <a:ea typeface="HG丸ｺﾞｼｯｸM-PRO" panose="020F0600000000000000" pitchFamily="50" charset="-128"/>
              </a:rPr>
              <a:t>25</a:t>
            </a:r>
            <a:r>
              <a:rPr lang="ja-JP" altLang="ja-JP" dirty="0">
                <a:latin typeface="HG丸ｺﾞｼｯｸM-PRO" panose="020F0600000000000000" pitchFamily="50" charset="-128"/>
                <a:ea typeface="HG丸ｺﾞｼｯｸM-PRO" panose="020F0600000000000000" pitchFamily="50" charset="-128"/>
              </a:rPr>
              <a:t>年ぶりに過去最高を更新。これまでの最高記録は日経平均株価が過去最高値をつけた</a:t>
            </a:r>
            <a:r>
              <a:rPr lang="en-US" altLang="ja-JP" dirty="0">
                <a:latin typeface="HG丸ｺﾞｼｯｸM-PRO" panose="020F0600000000000000" pitchFamily="50" charset="-128"/>
                <a:ea typeface="HG丸ｺﾞｼｯｸM-PRO" panose="020F0600000000000000" pitchFamily="50" charset="-128"/>
              </a:rPr>
              <a:t>1989</a:t>
            </a:r>
            <a:r>
              <a:rPr lang="ja-JP" altLang="ja-JP" dirty="0">
                <a:latin typeface="HG丸ｺﾞｼｯｸM-PRO" panose="020F0600000000000000" pitchFamily="50" charset="-128"/>
                <a:ea typeface="HG丸ｺﾞｼｯｸM-PRO" panose="020F0600000000000000" pitchFamily="50" charset="-128"/>
              </a:rPr>
              <a:t>年</a:t>
            </a:r>
            <a:r>
              <a:rPr lang="en-US" altLang="ja-JP" dirty="0">
                <a:latin typeface="HG丸ｺﾞｼｯｸM-PRO" panose="020F0600000000000000" pitchFamily="50" charset="-128"/>
                <a:ea typeface="HG丸ｺﾞｼｯｸM-PRO" panose="020F0600000000000000" pitchFamily="50" charset="-128"/>
              </a:rPr>
              <a:t>12</a:t>
            </a:r>
            <a:r>
              <a:rPr lang="ja-JP" altLang="ja-JP" dirty="0">
                <a:latin typeface="HG丸ｺﾞｼｯｸM-PRO" panose="020F0600000000000000" pitchFamily="50" charset="-128"/>
                <a:ea typeface="HG丸ｺﾞｼｯｸM-PRO" panose="020F0600000000000000" pitchFamily="50" charset="-128"/>
              </a:rPr>
              <a:t>月</a:t>
            </a:r>
            <a:r>
              <a:rPr lang="en-US" altLang="ja-JP" dirty="0">
                <a:latin typeface="HG丸ｺﾞｼｯｸM-PRO" panose="020F0600000000000000" pitchFamily="50" charset="-128"/>
                <a:ea typeface="HG丸ｺﾞｼｯｸM-PRO" panose="020F0600000000000000" pitchFamily="50" charset="-128"/>
              </a:rPr>
              <a:t>29</a:t>
            </a:r>
            <a:r>
              <a:rPr lang="ja-JP" altLang="ja-JP" dirty="0">
                <a:latin typeface="HG丸ｺﾞｼｯｸM-PRO" panose="020F0600000000000000" pitchFamily="50" charset="-128"/>
                <a:ea typeface="HG丸ｺﾞｼｯｸM-PRO" panose="020F0600000000000000" pitchFamily="50" charset="-128"/>
              </a:rPr>
              <a:t>日の</a:t>
            </a:r>
            <a:r>
              <a:rPr lang="en-US" altLang="ja-JP" dirty="0">
                <a:latin typeface="HG丸ｺﾞｼｯｸM-PRO" panose="020F0600000000000000" pitchFamily="50" charset="-128"/>
                <a:ea typeface="HG丸ｺﾞｼｯｸM-PRO" panose="020F0600000000000000" pitchFamily="50" charset="-128"/>
              </a:rPr>
              <a:t>590</a:t>
            </a:r>
            <a:r>
              <a:rPr lang="ja-JP" altLang="ja-JP" dirty="0">
                <a:latin typeface="HG丸ｺﾞｼｯｸM-PRO" panose="020F0600000000000000" pitchFamily="50" charset="-128"/>
                <a:ea typeface="HG丸ｺﾞｼｯｸM-PRO" panose="020F0600000000000000" pitchFamily="50" charset="-128"/>
              </a:rPr>
              <a:t>兆</a:t>
            </a:r>
            <a:r>
              <a:rPr lang="en-US" altLang="ja-JP" dirty="0">
                <a:latin typeface="HG丸ｺﾞｼｯｸM-PRO" panose="020F0600000000000000" pitchFamily="50" charset="-128"/>
                <a:ea typeface="HG丸ｺﾞｼｯｸM-PRO" panose="020F0600000000000000" pitchFamily="50" charset="-128"/>
              </a:rPr>
              <a:t>9087</a:t>
            </a:r>
            <a:r>
              <a:rPr lang="ja-JP" altLang="ja-JP" dirty="0">
                <a:latin typeface="HG丸ｺﾞｼｯｸM-PRO" panose="020F0600000000000000" pitchFamily="50" charset="-128"/>
                <a:ea typeface="HG丸ｺﾞｼｯｸM-PRO" panose="020F0600000000000000" pitchFamily="50" charset="-128"/>
              </a:rPr>
              <a:t>億円</a:t>
            </a:r>
          </a:p>
        </p:txBody>
      </p:sp>
    </p:spTree>
    <p:extLst>
      <p:ext uri="{BB962C8B-B14F-4D97-AF65-F5344CB8AC3E}">
        <p14:creationId xmlns:p14="http://schemas.microsoft.com/office/powerpoint/2010/main" val="356203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05840" y="1186434"/>
            <a:ext cx="7132320" cy="491698"/>
          </a:xfrm>
        </p:spPr>
        <p:txBody>
          <a:bodyPr>
            <a:normAutofit fontScale="90000"/>
          </a:bodyPr>
          <a:lstStyle/>
          <a:p>
            <a:r>
              <a:rPr lang="ja-JP" altLang="en-US" sz="3000" b="1" dirty="0">
                <a:latin typeface="HG丸ｺﾞｼｯｸM-PRO" panose="020F0600000000000000" pitchFamily="50" charset="-128"/>
                <a:ea typeface="HG丸ｺﾞｼｯｸM-PRO" panose="020F0600000000000000" pitchFamily="50" charset="-128"/>
              </a:rPr>
              <a:t>ＴＯＰＩＸ</a:t>
            </a:r>
            <a:r>
              <a:rPr lang="ja-JP" altLang="en-US" sz="1800" b="1" dirty="0">
                <a:latin typeface="HG丸ｺﾞｼｯｸM-PRO" panose="020F0600000000000000" pitchFamily="50" charset="-128"/>
                <a:ea typeface="HG丸ｺﾞｼｯｸM-PRO" panose="020F0600000000000000" pitchFamily="50" charset="-128"/>
              </a:rPr>
              <a:t>（東京株価指数）</a:t>
            </a:r>
            <a:endParaRPr lang="ja-JP" altLang="en-US" sz="1800"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683722" y="1782041"/>
            <a:ext cx="8044642" cy="1107996"/>
          </a:xfrm>
          <a:prstGeom prst="rect">
            <a:avLst/>
          </a:prstGeom>
          <a:noFill/>
        </p:spPr>
        <p:txBody>
          <a:bodyPr wrap="square" rtlCol="0">
            <a:spAutoFit/>
          </a:bodyPr>
          <a:lstStyle/>
          <a:p>
            <a:r>
              <a:rPr lang="ja-JP" altLang="en-US" sz="2400" dirty="0">
                <a:latin typeface="HG丸ｺﾞｼｯｸM-PRO" panose="020F0600000000000000" pitchFamily="50" charset="-128"/>
                <a:ea typeface="HG丸ｺﾞｼｯｸM-PRO" panose="020F0600000000000000" pitchFamily="50" charset="-128"/>
              </a:rPr>
              <a:t>東京証券取引所が出している、</a:t>
            </a:r>
            <a:r>
              <a:rPr lang="ja-JP" altLang="ja-JP" sz="2400" dirty="0">
                <a:latin typeface="HG丸ｺﾞｼｯｸM-PRO" panose="020F0600000000000000" pitchFamily="50" charset="-128"/>
                <a:ea typeface="HG丸ｺﾞｼｯｸM-PRO" panose="020F0600000000000000" pitchFamily="50" charset="-128"/>
              </a:rPr>
              <a:t>東証</a:t>
            </a:r>
            <a:r>
              <a:rPr lang="en-US" altLang="ja-JP" sz="2400" dirty="0">
                <a:latin typeface="HG丸ｺﾞｼｯｸM-PRO" panose="020F0600000000000000" pitchFamily="50" charset="-128"/>
                <a:ea typeface="HG丸ｺﾞｼｯｸM-PRO" panose="020F0600000000000000" pitchFamily="50" charset="-128"/>
              </a:rPr>
              <a:t>1</a:t>
            </a:r>
            <a:r>
              <a:rPr lang="ja-JP" altLang="ja-JP" sz="2400" dirty="0">
                <a:latin typeface="HG丸ｺﾞｼｯｸM-PRO" panose="020F0600000000000000" pitchFamily="50" charset="-128"/>
                <a:ea typeface="HG丸ｺﾞｼｯｸM-PRO" panose="020F0600000000000000" pitchFamily="50" charset="-128"/>
              </a:rPr>
              <a:t>部上場の全銘柄の時価総額の合計を全銘柄で割って出した数字。</a:t>
            </a:r>
            <a:endParaRPr lang="en-US" altLang="ja-JP" sz="2400" dirty="0">
              <a:latin typeface="HG丸ｺﾞｼｯｸM-PRO" panose="020F0600000000000000" pitchFamily="50" charset="-128"/>
              <a:ea typeface="HG丸ｺﾞｼｯｸM-PRO" panose="020F0600000000000000" pitchFamily="50" charset="-128"/>
            </a:endParaRPr>
          </a:p>
          <a:p>
            <a:r>
              <a:rPr lang="ja-JP" altLang="en-US" dirty="0"/>
              <a:t>（１９６８</a:t>
            </a:r>
            <a:r>
              <a:rPr lang="ja-JP" altLang="ja-JP" dirty="0"/>
              <a:t>年の</a:t>
            </a:r>
            <a:r>
              <a:rPr lang="ja-JP" altLang="en-US" dirty="0"/>
              <a:t>４</a:t>
            </a:r>
            <a:r>
              <a:rPr lang="ja-JP" altLang="ja-JP" dirty="0"/>
              <a:t>月</a:t>
            </a:r>
            <a:r>
              <a:rPr lang="ja-JP" altLang="en-US" dirty="0"/>
              <a:t>１</a:t>
            </a:r>
            <a:r>
              <a:rPr lang="ja-JP" altLang="ja-JP" dirty="0"/>
              <a:t>日を</a:t>
            </a:r>
            <a:r>
              <a:rPr lang="en-US" altLang="ja-JP" dirty="0"/>
              <a:t>“</a:t>
            </a:r>
            <a:r>
              <a:rPr lang="ja-JP" altLang="en-US" dirty="0"/>
              <a:t>１００</a:t>
            </a:r>
            <a:r>
              <a:rPr lang="en-US" altLang="ja-JP" dirty="0"/>
              <a:t>”</a:t>
            </a:r>
            <a:r>
              <a:rPr lang="ja-JP" altLang="ja-JP" dirty="0"/>
              <a:t>としている</a:t>
            </a:r>
            <a:r>
              <a:rPr lang="ja-JP" altLang="en-US" dirty="0"/>
              <a:t>）</a:t>
            </a:r>
            <a:endParaRPr lang="ja-JP" altLang="ja-JP" dirty="0"/>
          </a:p>
        </p:txBody>
      </p:sp>
      <p:sp>
        <p:nvSpPr>
          <p:cNvPr id="2" name="テキスト ボックス 1"/>
          <p:cNvSpPr txBox="1"/>
          <p:nvPr/>
        </p:nvSpPr>
        <p:spPr>
          <a:xfrm>
            <a:off x="529936" y="3010911"/>
            <a:ext cx="7132320" cy="1038746"/>
          </a:xfrm>
          <a:prstGeom prst="rect">
            <a:avLst/>
          </a:prstGeom>
          <a:noFill/>
        </p:spPr>
        <p:txBody>
          <a:bodyPr wrap="square" rtlCol="0">
            <a:spAutoFit/>
          </a:bodyPr>
          <a:lstStyle/>
          <a:p>
            <a:r>
              <a:rPr lang="ja-JP" altLang="en-US" sz="2400" dirty="0">
                <a:latin typeface="HG丸ｺﾞｼｯｸM-PRO" panose="020F0600000000000000" pitchFamily="50" charset="-128"/>
                <a:ea typeface="HG丸ｺﾞｼｯｸM-PRO" panose="020F0600000000000000" pitchFamily="50" charset="-128"/>
              </a:rPr>
              <a:t>・</a:t>
            </a:r>
            <a:r>
              <a:rPr lang="en-US" altLang="ja-JP" sz="2400" dirty="0">
                <a:latin typeface="HG丸ｺﾞｼｯｸM-PRO" panose="020F0600000000000000" pitchFamily="50" charset="-128"/>
                <a:ea typeface="HG丸ｺﾞｼｯｸM-PRO" panose="020F0600000000000000" pitchFamily="50" charset="-128"/>
              </a:rPr>
              <a:t>2017</a:t>
            </a:r>
            <a:r>
              <a:rPr lang="ja-JP" altLang="ja-JP" sz="2400" dirty="0">
                <a:latin typeface="HG丸ｺﾞｼｯｸM-PRO" panose="020F0600000000000000" pitchFamily="50" charset="-128"/>
                <a:ea typeface="HG丸ｺﾞｼｯｸM-PRO" panose="020F0600000000000000" pitchFamily="50" charset="-128"/>
              </a:rPr>
              <a:t>年</a:t>
            </a:r>
            <a:r>
              <a:rPr lang="en-US" altLang="ja-JP" sz="2400" dirty="0">
                <a:latin typeface="HG丸ｺﾞｼｯｸM-PRO" panose="020F0600000000000000" pitchFamily="50" charset="-128"/>
                <a:ea typeface="HG丸ｺﾞｼｯｸM-PRO" panose="020F0600000000000000" pitchFamily="50" charset="-128"/>
              </a:rPr>
              <a:t>3</a:t>
            </a:r>
            <a:r>
              <a:rPr lang="ja-JP" altLang="ja-JP" sz="2400" dirty="0">
                <a:latin typeface="HG丸ｺﾞｼｯｸM-PRO" panose="020F0600000000000000" pitchFamily="50" charset="-128"/>
                <a:ea typeface="HG丸ｺﾞｼｯｸM-PRO" panose="020F0600000000000000" pitchFamily="50" charset="-128"/>
              </a:rPr>
              <a:t>月</a:t>
            </a:r>
            <a:r>
              <a:rPr lang="en-US" altLang="ja-JP" sz="2400" dirty="0">
                <a:latin typeface="HG丸ｺﾞｼｯｸM-PRO" panose="020F0600000000000000" pitchFamily="50" charset="-128"/>
                <a:ea typeface="HG丸ｺﾞｼｯｸM-PRO" panose="020F0600000000000000" pitchFamily="50" charset="-128"/>
              </a:rPr>
              <a:t>8</a:t>
            </a:r>
            <a:r>
              <a:rPr lang="ja-JP" altLang="ja-JP" sz="2400" dirty="0">
                <a:latin typeface="HG丸ｺﾞｼｯｸM-PRO" panose="020F0600000000000000" pitchFamily="50" charset="-128"/>
                <a:ea typeface="HG丸ｺﾞｼｯｸM-PRO" panose="020F0600000000000000" pitchFamily="50" charset="-128"/>
              </a:rPr>
              <a:t>日時点で１，</a:t>
            </a:r>
            <a:r>
              <a:rPr lang="en-US" altLang="ja-JP" sz="2400" dirty="0">
                <a:latin typeface="HG丸ｺﾞｼｯｸM-PRO" panose="020F0600000000000000" pitchFamily="50" charset="-128"/>
                <a:ea typeface="HG丸ｺﾞｼｯｸM-PRO" panose="020F0600000000000000" pitchFamily="50" charset="-128"/>
              </a:rPr>
              <a:t>6</a:t>
            </a:r>
            <a:r>
              <a:rPr lang="ja-JP" altLang="ja-JP" sz="2400" dirty="0">
                <a:latin typeface="HG丸ｺﾞｼｯｸM-PRO" panose="020F0600000000000000" pitchFamily="50" charset="-128"/>
                <a:ea typeface="HG丸ｺﾞｼｯｸM-PRO" panose="020F0600000000000000" pitchFamily="50" charset="-128"/>
              </a:rPr>
              <a:t>１</a:t>
            </a:r>
            <a:r>
              <a:rPr lang="en-US" altLang="ja-JP" sz="2400" dirty="0">
                <a:latin typeface="HG丸ｺﾞｼｯｸM-PRO" panose="020F0600000000000000" pitchFamily="50" charset="-128"/>
                <a:ea typeface="HG丸ｺﾞｼｯｸM-PRO" panose="020F0600000000000000" pitchFamily="50" charset="-128"/>
              </a:rPr>
              <a:t>2</a:t>
            </a:r>
            <a:r>
              <a:rPr lang="ja-JP" altLang="ja-JP" sz="2400" dirty="0">
                <a:latin typeface="HG丸ｺﾞｼｯｸM-PRO" panose="020F0600000000000000" pitchFamily="50" charset="-128"/>
                <a:ea typeface="HG丸ｺﾞｼｯｸM-PRO" panose="020F0600000000000000" pitchFamily="50" charset="-128"/>
              </a:rPr>
              <a:t>ポイント</a:t>
            </a:r>
            <a:endParaRPr lang="en-US" altLang="ja-JP" sz="2400" dirty="0">
              <a:latin typeface="HG丸ｺﾞｼｯｸM-PRO" panose="020F0600000000000000" pitchFamily="50" charset="-128"/>
              <a:ea typeface="HG丸ｺﾞｼｯｸM-PRO" panose="020F0600000000000000" pitchFamily="50" charset="-128"/>
            </a:endParaRPr>
          </a:p>
          <a:p>
            <a:r>
              <a:rPr lang="ja-JP" altLang="en-US" sz="2400" dirty="0">
                <a:latin typeface="HG丸ｺﾞｼｯｸM-PRO" panose="020F0600000000000000" pitchFamily="50" charset="-128"/>
                <a:ea typeface="HG丸ｺﾞｼｯｸM-PRO" panose="020F0600000000000000" pitchFamily="50" charset="-128"/>
              </a:rPr>
              <a:t>                                           （ </a:t>
            </a:r>
            <a:r>
              <a:rPr lang="en-US" altLang="ja-JP" sz="2400" dirty="0">
                <a:latin typeface="HG丸ｺﾞｼｯｸM-PRO" panose="020F0600000000000000" pitchFamily="50" charset="-128"/>
                <a:ea typeface="HG丸ｺﾞｼｯｸM-PRO" panose="020F0600000000000000" pitchFamily="50" charset="-128"/>
              </a:rPr>
              <a:t>16</a:t>
            </a:r>
            <a:r>
              <a:rPr lang="ja-JP" altLang="en-US" sz="2400" dirty="0">
                <a:latin typeface="HG丸ｺﾞｼｯｸM-PRO" panose="020F0600000000000000" pitchFamily="50" charset="-128"/>
                <a:ea typeface="HG丸ｺﾞｼｯｸM-PRO" panose="020F0600000000000000" pitchFamily="50" charset="-128"/>
              </a:rPr>
              <a:t>倍 ）</a:t>
            </a:r>
            <a:r>
              <a:rPr lang="ja-JP" altLang="ja-JP" sz="2400" dirty="0">
                <a:latin typeface="HG丸ｺﾞｼｯｸM-PRO" panose="020F0600000000000000" pitchFamily="50" charset="-128"/>
                <a:ea typeface="HG丸ｺﾞｼｯｸM-PRO" panose="020F0600000000000000" pitchFamily="50" charset="-128"/>
              </a:rPr>
              <a:t>　</a:t>
            </a:r>
            <a:endParaRPr lang="en-US" altLang="ja-JP" sz="2400" dirty="0">
              <a:latin typeface="HG丸ｺﾞｼｯｸM-PRO" panose="020F0600000000000000" pitchFamily="50" charset="-128"/>
              <a:ea typeface="HG丸ｺﾞｼｯｸM-PRO" panose="020F0600000000000000" pitchFamily="50" charset="-128"/>
            </a:endParaRPr>
          </a:p>
          <a:p>
            <a:r>
              <a:rPr lang="ja-JP" altLang="ja-JP" sz="1350" dirty="0">
                <a:latin typeface="HG丸ｺﾞｼｯｸM-PRO" panose="020F0600000000000000" pitchFamily="50" charset="-128"/>
                <a:ea typeface="HG丸ｺﾞｼｯｸM-PRO" panose="020F0600000000000000" pitchFamily="50" charset="-128"/>
              </a:rPr>
              <a:t>（過去最高は</a:t>
            </a:r>
            <a:r>
              <a:rPr lang="en-US" altLang="ja-JP" sz="1350" dirty="0">
                <a:latin typeface="HG丸ｺﾞｼｯｸM-PRO" panose="020F0600000000000000" pitchFamily="50" charset="-128"/>
                <a:ea typeface="HG丸ｺﾞｼｯｸM-PRO" panose="020F0600000000000000" pitchFamily="50" charset="-128"/>
              </a:rPr>
              <a:t>1989</a:t>
            </a:r>
            <a:r>
              <a:rPr lang="ja-JP" altLang="ja-JP" sz="1350" dirty="0">
                <a:latin typeface="HG丸ｺﾞｼｯｸM-PRO" panose="020F0600000000000000" pitchFamily="50" charset="-128"/>
                <a:ea typeface="HG丸ｺﾞｼｯｸM-PRO" panose="020F0600000000000000" pitchFamily="50" charset="-128"/>
              </a:rPr>
              <a:t>年２，８８４）</a:t>
            </a:r>
          </a:p>
        </p:txBody>
      </p:sp>
      <p:pic>
        <p:nvPicPr>
          <p:cNvPr id="5" name="図 4" descr="https://upload.wikimedia.org/wikipedia/commons/thumb/f/f7/Tokyo_stock_exchange.jpg/220px-Tokyo_stock_exchange.jpg"/>
          <p:cNvPicPr/>
          <p:nvPr/>
        </p:nvPicPr>
        <p:blipFill>
          <a:blip r:embed="rId2">
            <a:extLst>
              <a:ext uri="{28A0092B-C50C-407E-A947-70E740481C1C}">
                <a14:useLocalDpi xmlns:a14="http://schemas.microsoft.com/office/drawing/2010/main" val="0"/>
              </a:ext>
            </a:extLst>
          </a:blip>
          <a:srcRect/>
          <a:stretch>
            <a:fillRect/>
          </a:stretch>
        </p:blipFill>
        <p:spPr bwMode="auto">
          <a:xfrm>
            <a:off x="7061640" y="2866954"/>
            <a:ext cx="1968061" cy="2562296"/>
          </a:xfrm>
          <a:prstGeom prst="rect">
            <a:avLst/>
          </a:prstGeom>
          <a:noFill/>
          <a:ln>
            <a:noFill/>
          </a:ln>
        </p:spPr>
      </p:pic>
      <p:sp>
        <p:nvSpPr>
          <p:cNvPr id="4" name="テキスト ボックス 3"/>
          <p:cNvSpPr txBox="1"/>
          <p:nvPr/>
        </p:nvSpPr>
        <p:spPr>
          <a:xfrm>
            <a:off x="529936" y="4626147"/>
            <a:ext cx="4572001"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・市場全体の動きが反映</a:t>
            </a:r>
          </a:p>
        </p:txBody>
      </p:sp>
    </p:spTree>
    <p:extLst>
      <p:ext uri="{BB962C8B-B14F-4D97-AF65-F5344CB8AC3E}">
        <p14:creationId xmlns:p14="http://schemas.microsoft.com/office/powerpoint/2010/main" val="2552033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91440" y="94961"/>
            <a:ext cx="7132320" cy="491698"/>
          </a:xfrm>
        </p:spPr>
        <p:txBody>
          <a:bodyPr>
            <a:normAutofit fontScale="90000"/>
          </a:bodyPr>
          <a:lstStyle/>
          <a:p>
            <a:r>
              <a:rPr lang="ja-JP" altLang="en-US" sz="3000" b="1" dirty="0">
                <a:latin typeface="HG丸ｺﾞｼｯｸM-PRO" panose="020F0600000000000000" pitchFamily="50" charset="-128"/>
                <a:ea typeface="HG丸ｺﾞｼｯｸM-PRO" panose="020F0600000000000000" pitchFamily="50" charset="-128"/>
              </a:rPr>
              <a:t>ＴＯＰＩＸ</a:t>
            </a:r>
            <a:r>
              <a:rPr lang="ja-JP" altLang="en-US" sz="1800" b="1" dirty="0">
                <a:latin typeface="HG丸ｺﾞｼｯｸM-PRO" panose="020F0600000000000000" pitchFamily="50" charset="-128"/>
                <a:ea typeface="HG丸ｺﾞｼｯｸM-PRO" panose="020F0600000000000000" pitchFamily="50" charset="-128"/>
              </a:rPr>
              <a:t>（東京株価指数）</a:t>
            </a:r>
            <a:endParaRPr lang="ja-JP" altLang="en-US" sz="1800" dirty="0">
              <a:latin typeface="HG丸ｺﾞｼｯｸM-PRO" panose="020F0600000000000000" pitchFamily="50" charset="-128"/>
              <a:ea typeface="HG丸ｺﾞｼｯｸM-PRO" panose="020F0600000000000000" pitchFamily="50" charset="-128"/>
            </a:endParaRPr>
          </a:p>
        </p:txBody>
      </p:sp>
      <p:pic>
        <p:nvPicPr>
          <p:cNvPr id="8" name="図 7"/>
          <p:cNvPicPr>
            <a:picLocks noChangeAspect="1"/>
          </p:cNvPicPr>
          <p:nvPr/>
        </p:nvPicPr>
        <p:blipFill rotWithShape="1">
          <a:blip r:embed="rId2"/>
          <a:srcRect l="29840" t="38674" r="30904" b="13301"/>
          <a:stretch/>
        </p:blipFill>
        <p:spPr>
          <a:xfrm>
            <a:off x="746843" y="956107"/>
            <a:ext cx="7531918" cy="5180683"/>
          </a:xfrm>
          <a:prstGeom prst="rect">
            <a:avLst/>
          </a:prstGeom>
        </p:spPr>
      </p:pic>
      <p:cxnSp>
        <p:nvCxnSpPr>
          <p:cNvPr id="12" name="直線矢印コネクタ 11"/>
          <p:cNvCxnSpPr/>
          <p:nvPr/>
        </p:nvCxnSpPr>
        <p:spPr>
          <a:xfrm flipV="1">
            <a:off x="1602658" y="2546555"/>
            <a:ext cx="5781368" cy="168131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08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extLst>
              <a:ext uri="{28A0092B-C50C-407E-A947-70E740481C1C}">
                <a14:useLocalDpi xmlns:a14="http://schemas.microsoft.com/office/drawing/2010/main" val="0"/>
              </a:ext>
            </a:extLst>
          </a:blip>
          <a:srcRect l="4270" t="5077" r="4421" b="11014"/>
          <a:stretch/>
        </p:blipFill>
        <p:spPr>
          <a:xfrm>
            <a:off x="521108" y="586659"/>
            <a:ext cx="8150943" cy="4854292"/>
          </a:xfrm>
          <a:prstGeom prst="rect">
            <a:avLst/>
          </a:prstGeom>
        </p:spPr>
      </p:pic>
      <p:sp>
        <p:nvSpPr>
          <p:cNvPr id="4" name="タイトル 2"/>
          <p:cNvSpPr txBox="1">
            <a:spLocks/>
          </p:cNvSpPr>
          <p:nvPr/>
        </p:nvSpPr>
        <p:spPr>
          <a:xfrm>
            <a:off x="91440" y="94961"/>
            <a:ext cx="7132320" cy="491698"/>
          </a:xfrm>
          <a:prstGeom prst="rect">
            <a:avLst/>
          </a:prstGeom>
        </p:spPr>
        <p:txBody>
          <a:bodyPr vert="horz" lIns="91440" tIns="45720" rIns="91440" bIns="45720" rtlCol="0" anchor="b">
            <a:normAutofit fontScale="97500" lnSpcReduction="1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300" b="1" dirty="0">
                <a:latin typeface="HG丸ｺﾞｼｯｸM-PRO" panose="020F0600000000000000" pitchFamily="50" charset="-128"/>
                <a:ea typeface="HG丸ｺﾞｼｯｸM-PRO" panose="020F0600000000000000" pitchFamily="50" charset="-128"/>
              </a:rPr>
              <a:t>上海総合指数</a:t>
            </a:r>
            <a:r>
              <a:rPr lang="ja-JP" altLang="en-US" sz="1600" b="1" dirty="0">
                <a:latin typeface="HG丸ｺﾞｼｯｸM-PRO" panose="020F0600000000000000" pitchFamily="50" charset="-128"/>
                <a:ea typeface="HG丸ｺﾞｼｯｸM-PRO" panose="020F0600000000000000" pitchFamily="50" charset="-128"/>
              </a:rPr>
              <a:t>（集計開始は</a:t>
            </a:r>
            <a:r>
              <a:rPr lang="en-US" altLang="ja-JP" sz="1600" b="1" dirty="0">
                <a:latin typeface="HG丸ｺﾞｼｯｸM-PRO" panose="020F0600000000000000" pitchFamily="50" charset="-128"/>
                <a:ea typeface="HG丸ｺﾞｼｯｸM-PRO" panose="020F0600000000000000" pitchFamily="50" charset="-128"/>
              </a:rPr>
              <a:t>1990</a:t>
            </a:r>
            <a:r>
              <a:rPr lang="ja-JP" altLang="en-US" sz="1600" b="1" dirty="0">
                <a:latin typeface="HG丸ｺﾞｼｯｸM-PRO" panose="020F0600000000000000" pitchFamily="50" charset="-128"/>
                <a:ea typeface="HG丸ｺﾞｼｯｸM-PRO" panose="020F0600000000000000" pitchFamily="50" charset="-128"/>
              </a:rPr>
              <a:t>年）</a:t>
            </a:r>
            <a:endParaRPr lang="ja-JP" altLang="en-US" sz="1600" dirty="0">
              <a:latin typeface="HG丸ｺﾞｼｯｸM-PRO" panose="020F0600000000000000" pitchFamily="50" charset="-128"/>
              <a:ea typeface="HG丸ｺﾞｼｯｸM-PRO" panose="020F0600000000000000" pitchFamily="50" charset="-128"/>
            </a:endParaRPr>
          </a:p>
        </p:txBody>
      </p:sp>
      <p:sp>
        <p:nvSpPr>
          <p:cNvPr id="6" name="テキスト ボックス 5"/>
          <p:cNvSpPr txBox="1"/>
          <p:nvPr/>
        </p:nvSpPr>
        <p:spPr>
          <a:xfrm>
            <a:off x="1030419" y="5440951"/>
            <a:ext cx="8290562" cy="669414"/>
          </a:xfrm>
          <a:prstGeom prst="rect">
            <a:avLst/>
          </a:prstGeom>
          <a:noFill/>
        </p:spPr>
        <p:txBody>
          <a:bodyPr wrap="square" rtlCol="0">
            <a:spAutoFit/>
          </a:bodyPr>
          <a:lstStyle/>
          <a:p>
            <a:r>
              <a:rPr lang="en-US" altLang="ja-JP" sz="2400" dirty="0">
                <a:latin typeface="HG丸ｺﾞｼｯｸM-PRO" panose="020F0600000000000000" pitchFamily="50" charset="-128"/>
                <a:ea typeface="HG丸ｺﾞｼｯｸM-PRO" panose="020F0600000000000000" pitchFamily="50" charset="-128"/>
              </a:rPr>
              <a:t>2017</a:t>
            </a:r>
            <a:r>
              <a:rPr lang="ja-JP" altLang="ja-JP" sz="2400" dirty="0">
                <a:latin typeface="HG丸ｺﾞｼｯｸM-PRO" panose="020F0600000000000000" pitchFamily="50" charset="-128"/>
                <a:ea typeface="HG丸ｺﾞｼｯｸM-PRO" panose="020F0600000000000000" pitchFamily="50" charset="-128"/>
              </a:rPr>
              <a:t>年</a:t>
            </a:r>
            <a:r>
              <a:rPr lang="en-US" altLang="ja-JP" sz="2400" dirty="0">
                <a:latin typeface="HG丸ｺﾞｼｯｸM-PRO" panose="020F0600000000000000" pitchFamily="50" charset="-128"/>
                <a:ea typeface="HG丸ｺﾞｼｯｸM-PRO" panose="020F0600000000000000" pitchFamily="50" charset="-128"/>
              </a:rPr>
              <a:t>9</a:t>
            </a:r>
            <a:r>
              <a:rPr lang="ja-JP" altLang="ja-JP" sz="2400" dirty="0">
                <a:latin typeface="HG丸ｺﾞｼｯｸM-PRO" panose="020F0600000000000000" pitchFamily="50" charset="-128"/>
                <a:ea typeface="HG丸ｺﾞｼｯｸM-PRO" panose="020F0600000000000000" pitchFamily="50" charset="-128"/>
              </a:rPr>
              <a:t>月</a:t>
            </a:r>
            <a:r>
              <a:rPr lang="en-US" altLang="ja-JP" sz="2400" dirty="0">
                <a:latin typeface="HG丸ｺﾞｼｯｸM-PRO" panose="020F0600000000000000" pitchFamily="50" charset="-128"/>
                <a:ea typeface="HG丸ｺﾞｼｯｸM-PRO" panose="020F0600000000000000" pitchFamily="50" charset="-128"/>
              </a:rPr>
              <a:t>11</a:t>
            </a:r>
            <a:r>
              <a:rPr lang="ja-JP" altLang="ja-JP" sz="2400" dirty="0">
                <a:latin typeface="HG丸ｺﾞｼｯｸM-PRO" panose="020F0600000000000000" pitchFamily="50" charset="-128"/>
                <a:ea typeface="HG丸ｺﾞｼｯｸM-PRO" panose="020F0600000000000000" pitchFamily="50" charset="-128"/>
              </a:rPr>
              <a:t>日時点で</a:t>
            </a:r>
            <a:r>
              <a:rPr lang="en-US" altLang="ja-JP" sz="2400" dirty="0">
                <a:latin typeface="HG丸ｺﾞｼｯｸM-PRO" panose="020F0600000000000000" pitchFamily="50" charset="-128"/>
                <a:ea typeface="HG丸ｺﾞｼｯｸM-PRO" panose="020F0600000000000000" pitchFamily="50" charset="-128"/>
              </a:rPr>
              <a:t>3,376</a:t>
            </a:r>
            <a:r>
              <a:rPr lang="ja-JP" altLang="ja-JP" sz="2400" dirty="0">
                <a:latin typeface="HG丸ｺﾞｼｯｸM-PRO" panose="020F0600000000000000" pitchFamily="50" charset="-128"/>
                <a:ea typeface="HG丸ｺﾞｼｯｸM-PRO" panose="020F0600000000000000" pitchFamily="50" charset="-128"/>
              </a:rPr>
              <a:t>ポイント</a:t>
            </a:r>
            <a:r>
              <a:rPr lang="ja-JP" altLang="en-US" sz="2400" dirty="0">
                <a:latin typeface="HG丸ｺﾞｼｯｸM-PRO" panose="020F0600000000000000" pitchFamily="50" charset="-128"/>
                <a:ea typeface="HG丸ｺﾞｼｯｸM-PRO" panose="020F0600000000000000" pitchFamily="50" charset="-128"/>
              </a:rPr>
              <a:t>　</a:t>
            </a:r>
            <a:r>
              <a:rPr lang="ja-JP" altLang="en-US" sz="2400" dirty="0">
                <a:solidFill>
                  <a:srgbClr val="FF0000"/>
                </a:solidFill>
                <a:latin typeface="HG丸ｺﾞｼｯｸM-PRO" panose="020F0600000000000000" pitchFamily="50" charset="-128"/>
                <a:ea typeface="HG丸ｺﾞｼｯｸM-PRO" panose="020F0600000000000000" pitchFamily="50" charset="-128"/>
              </a:rPr>
              <a:t>（</a:t>
            </a:r>
            <a:r>
              <a:rPr lang="en-US" altLang="ja-JP" sz="2400" dirty="0">
                <a:solidFill>
                  <a:srgbClr val="FF0000"/>
                </a:solidFill>
                <a:latin typeface="HG丸ｺﾞｼｯｸM-PRO" panose="020F0600000000000000" pitchFamily="50" charset="-128"/>
                <a:ea typeface="HG丸ｺﾞｼｯｸM-PRO" panose="020F0600000000000000" pitchFamily="50" charset="-128"/>
              </a:rPr>
              <a:t>26.6</a:t>
            </a:r>
            <a:r>
              <a:rPr lang="ja-JP" altLang="en-US" sz="2400" dirty="0">
                <a:solidFill>
                  <a:srgbClr val="FF0000"/>
                </a:solidFill>
                <a:latin typeface="HG丸ｺﾞｼｯｸM-PRO" panose="020F0600000000000000" pitchFamily="50" charset="-128"/>
                <a:ea typeface="HG丸ｺﾞｼｯｸM-PRO" panose="020F0600000000000000" pitchFamily="50" charset="-128"/>
              </a:rPr>
              <a:t>倍）                                        </a:t>
            </a:r>
            <a:r>
              <a:rPr lang="ja-JP" altLang="ja-JP" sz="2400" dirty="0">
                <a:latin typeface="HG丸ｺﾞｼｯｸM-PRO" panose="020F0600000000000000" pitchFamily="50" charset="-128"/>
                <a:ea typeface="HG丸ｺﾞｼｯｸM-PRO" panose="020F0600000000000000" pitchFamily="50" charset="-128"/>
              </a:rPr>
              <a:t>　</a:t>
            </a:r>
            <a:endParaRPr lang="en-US" altLang="ja-JP" sz="2400" dirty="0">
              <a:latin typeface="HG丸ｺﾞｼｯｸM-PRO" panose="020F0600000000000000" pitchFamily="50" charset="-128"/>
              <a:ea typeface="HG丸ｺﾞｼｯｸM-PRO" panose="020F0600000000000000" pitchFamily="50" charset="-128"/>
            </a:endParaRPr>
          </a:p>
          <a:p>
            <a:r>
              <a:rPr lang="ja-JP" altLang="ja-JP" sz="1350" dirty="0">
                <a:latin typeface="HG丸ｺﾞｼｯｸM-PRO" panose="020F0600000000000000" pitchFamily="50" charset="-128"/>
                <a:ea typeface="HG丸ｺﾞｼｯｸM-PRO" panose="020F0600000000000000" pitchFamily="50" charset="-128"/>
              </a:rPr>
              <a:t>（</a:t>
            </a:r>
            <a:r>
              <a:rPr lang="ja-JP" altLang="en-US" sz="1350" dirty="0">
                <a:latin typeface="HG丸ｺﾞｼｯｸM-PRO" panose="020F0600000000000000" pitchFamily="50" charset="-128"/>
                <a:ea typeface="HG丸ｺﾞｼｯｸM-PRO" panose="020F0600000000000000" pitchFamily="50" charset="-128"/>
              </a:rPr>
              <a:t>集計開始は</a:t>
            </a:r>
            <a:r>
              <a:rPr lang="en-US" altLang="ja-JP" sz="1350" dirty="0">
                <a:latin typeface="HG丸ｺﾞｼｯｸM-PRO" panose="020F0600000000000000" pitchFamily="50" charset="-128"/>
                <a:ea typeface="HG丸ｺﾞｼｯｸM-PRO" panose="020F0600000000000000" pitchFamily="50" charset="-128"/>
              </a:rPr>
              <a:t>1990</a:t>
            </a:r>
            <a:r>
              <a:rPr lang="ja-JP" altLang="ja-JP" sz="1350" dirty="0">
                <a:latin typeface="HG丸ｺﾞｼｯｸM-PRO" panose="020F0600000000000000" pitchFamily="50" charset="-128"/>
                <a:ea typeface="HG丸ｺﾞｼｯｸM-PRO" panose="020F0600000000000000" pitchFamily="50" charset="-128"/>
              </a:rPr>
              <a:t>年</a:t>
            </a:r>
            <a:r>
              <a:rPr lang="ja-JP" altLang="en-US" sz="1350" dirty="0">
                <a:latin typeface="HG丸ｺﾞｼｯｸM-PRO" panose="020F0600000000000000" pitchFamily="50" charset="-128"/>
                <a:ea typeface="HG丸ｺﾞｼｯｸM-PRO" panose="020F0600000000000000" pitchFamily="50" charset="-128"/>
              </a:rPr>
              <a:t> </a:t>
            </a:r>
            <a:r>
              <a:rPr lang="en-US" altLang="ja-JP" sz="1350" dirty="0">
                <a:latin typeface="HG丸ｺﾞｼｯｸM-PRO" panose="020F0600000000000000" pitchFamily="50" charset="-128"/>
                <a:ea typeface="HG丸ｺﾞｼｯｸM-PRO" panose="020F0600000000000000" pitchFamily="50" charset="-128"/>
              </a:rPr>
              <a:t>127</a:t>
            </a:r>
            <a:r>
              <a:rPr lang="ja-JP" altLang="en-US" sz="1350" dirty="0">
                <a:latin typeface="HG丸ｺﾞｼｯｸM-PRO" panose="020F0600000000000000" pitchFamily="50" charset="-128"/>
                <a:ea typeface="HG丸ｺﾞｼｯｸM-PRO" panose="020F0600000000000000" pitchFamily="50" charset="-128"/>
              </a:rPr>
              <a:t>ポイント</a:t>
            </a:r>
            <a:r>
              <a:rPr lang="ja-JP" altLang="ja-JP" sz="1350" dirty="0">
                <a:latin typeface="HG丸ｺﾞｼｯｸM-PRO" panose="020F0600000000000000" pitchFamily="50" charset="-128"/>
                <a:ea typeface="HG丸ｺﾞｼｯｸM-PRO" panose="020F0600000000000000" pitchFamily="50" charset="-128"/>
              </a:rPr>
              <a:t>）</a:t>
            </a:r>
          </a:p>
        </p:txBody>
      </p:sp>
      <p:cxnSp>
        <p:nvCxnSpPr>
          <p:cNvPr id="9" name="直線矢印コネクタ 8"/>
          <p:cNvCxnSpPr/>
          <p:nvPr/>
        </p:nvCxnSpPr>
        <p:spPr>
          <a:xfrm flipV="1">
            <a:off x="1195754" y="2793442"/>
            <a:ext cx="7174523" cy="115556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62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世界の株価はどう動いているか？</a:t>
            </a:r>
          </a:p>
        </p:txBody>
      </p:sp>
      <p:sp>
        <p:nvSpPr>
          <p:cNvPr id="4" name="テキスト ボックス 3"/>
          <p:cNvSpPr txBox="1"/>
          <p:nvPr/>
        </p:nvSpPr>
        <p:spPr>
          <a:xfrm>
            <a:off x="1297858" y="1386349"/>
            <a:ext cx="6469626" cy="492443"/>
          </a:xfrm>
          <a:prstGeom prst="rect">
            <a:avLst/>
          </a:prstGeom>
          <a:noFill/>
        </p:spPr>
        <p:txBody>
          <a:bodyPr wrap="square" rtlCol="0">
            <a:spAutoFit/>
          </a:bodyPr>
          <a:lstStyle/>
          <a:p>
            <a:r>
              <a:rPr kumimoji="1" lang="ja-JP" altLang="en-US" sz="2600" dirty="0">
                <a:latin typeface="HG丸ｺﾞｼｯｸM-PRO" panose="020F0600000000000000" pitchFamily="50" charset="-128"/>
                <a:ea typeface="HG丸ｺﾞｼｯｸM-PRO" panose="020F0600000000000000" pitchFamily="50" charset="-128"/>
              </a:rPr>
              <a:t>世界中の株式指数が同じ様に上昇している</a:t>
            </a:r>
          </a:p>
        </p:txBody>
      </p:sp>
    </p:spTree>
    <p:extLst>
      <p:ext uri="{BB962C8B-B14F-4D97-AF65-F5344CB8AC3E}">
        <p14:creationId xmlns:p14="http://schemas.microsoft.com/office/powerpoint/2010/main" val="44231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64280" y="103934"/>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pic>
        <p:nvPicPr>
          <p:cNvPr id="4" name="図 3"/>
          <p:cNvPicPr>
            <a:picLocks noChangeAspect="1"/>
          </p:cNvPicPr>
          <p:nvPr/>
        </p:nvPicPr>
        <p:blipFill rotWithShape="1">
          <a:blip r:embed="rId3"/>
          <a:srcRect l="30119" t="22354" r="28214" b="28825"/>
          <a:stretch/>
        </p:blipFill>
        <p:spPr>
          <a:xfrm>
            <a:off x="1113576" y="826003"/>
            <a:ext cx="7027123" cy="5146001"/>
          </a:xfrm>
          <a:prstGeom prst="rect">
            <a:avLst/>
          </a:prstGeom>
        </p:spPr>
      </p:pic>
      <p:cxnSp>
        <p:nvCxnSpPr>
          <p:cNvPr id="6" name="直線矢印コネクタ 5"/>
          <p:cNvCxnSpPr/>
          <p:nvPr/>
        </p:nvCxnSpPr>
        <p:spPr>
          <a:xfrm flipV="1">
            <a:off x="1955800" y="3822700"/>
            <a:ext cx="5143500" cy="8001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24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a:srcRect l="21095" t="28156" r="34977" b="22129"/>
          <a:stretch/>
        </p:blipFill>
        <p:spPr>
          <a:xfrm>
            <a:off x="768349" y="946149"/>
            <a:ext cx="7550151" cy="5340351"/>
          </a:xfrm>
          <a:prstGeom prst="rect">
            <a:avLst/>
          </a:prstGeom>
        </p:spPr>
      </p:pic>
      <p:sp>
        <p:nvSpPr>
          <p:cNvPr id="7" name="タイトル 1"/>
          <p:cNvSpPr txBox="1">
            <a:spLocks/>
          </p:cNvSpPr>
          <p:nvPr/>
        </p:nvSpPr>
        <p:spPr>
          <a:xfrm>
            <a:off x="178580" y="203708"/>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8" name="直線矢印コネクタ 7"/>
          <p:cNvCxnSpPr/>
          <p:nvPr/>
        </p:nvCxnSpPr>
        <p:spPr>
          <a:xfrm flipV="1">
            <a:off x="1612900" y="4343400"/>
            <a:ext cx="5486400" cy="7874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02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429" t="27334" r="36428" b="21428"/>
          <a:stretch/>
        </p:blipFill>
        <p:spPr>
          <a:xfrm>
            <a:off x="946150" y="870076"/>
            <a:ext cx="6826250" cy="5187180"/>
          </a:xfrm>
          <a:prstGeom prst="rect">
            <a:avLst/>
          </a:prstGeom>
        </p:spPr>
      </p:pic>
      <p:sp>
        <p:nvSpPr>
          <p:cNvPr id="5" name="タイトル 1"/>
          <p:cNvSpPr txBox="1">
            <a:spLocks/>
          </p:cNvSpPr>
          <p:nvPr/>
        </p:nvSpPr>
        <p:spPr>
          <a:xfrm>
            <a:off x="178580" y="203708"/>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689100" y="3683000"/>
            <a:ext cx="5194300" cy="12446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29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667" t="40667" r="36071" b="8667"/>
          <a:stretch/>
        </p:blipFill>
        <p:spPr>
          <a:xfrm>
            <a:off x="901700" y="790384"/>
            <a:ext cx="7213600" cy="5405121"/>
          </a:xfrm>
          <a:prstGeom prst="rect">
            <a:avLst/>
          </a:prstGeom>
        </p:spPr>
      </p:pic>
      <p:sp>
        <p:nvSpPr>
          <p:cNvPr id="5" name="タイトル 1"/>
          <p:cNvSpPr txBox="1">
            <a:spLocks/>
          </p:cNvSpPr>
          <p:nvPr/>
        </p:nvSpPr>
        <p:spPr>
          <a:xfrm>
            <a:off x="38100" y="233415"/>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676400" y="3898900"/>
            <a:ext cx="5435600" cy="10668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221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643" t="25746" r="34190" b="23397"/>
          <a:stretch/>
        </p:blipFill>
        <p:spPr>
          <a:xfrm>
            <a:off x="609599" y="879348"/>
            <a:ext cx="7353301" cy="5291999"/>
          </a:xfrm>
          <a:prstGeom prst="rect">
            <a:avLst/>
          </a:prstGeom>
        </p:spPr>
      </p:pic>
      <p:sp>
        <p:nvSpPr>
          <p:cNvPr id="5" name="タイトル 1"/>
          <p:cNvSpPr txBox="1">
            <a:spLocks/>
          </p:cNvSpPr>
          <p:nvPr/>
        </p:nvSpPr>
        <p:spPr>
          <a:xfrm>
            <a:off x="50800" y="170588"/>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320800" y="3327400"/>
            <a:ext cx="5359400" cy="15875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22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797" t="38424" r="34701" b="11143"/>
          <a:stretch/>
        </p:blipFill>
        <p:spPr>
          <a:xfrm>
            <a:off x="596900" y="760740"/>
            <a:ext cx="7645400" cy="5539676"/>
          </a:xfrm>
          <a:prstGeom prst="rect">
            <a:avLst/>
          </a:prstGeom>
        </p:spPr>
      </p:pic>
      <p:sp>
        <p:nvSpPr>
          <p:cNvPr id="5" name="タイトル 1"/>
          <p:cNvSpPr txBox="1">
            <a:spLocks/>
          </p:cNvSpPr>
          <p:nvPr/>
        </p:nvSpPr>
        <p:spPr>
          <a:xfrm>
            <a:off x="58994" y="158440"/>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333500" y="3124200"/>
            <a:ext cx="5562600" cy="17907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20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190" t="38763" r="34762" b="10952"/>
          <a:stretch/>
        </p:blipFill>
        <p:spPr>
          <a:xfrm>
            <a:off x="677197" y="782521"/>
            <a:ext cx="7670389" cy="5472927"/>
          </a:xfrm>
          <a:prstGeom prst="rect">
            <a:avLst/>
          </a:prstGeom>
        </p:spPr>
      </p:pic>
      <p:sp>
        <p:nvSpPr>
          <p:cNvPr id="5" name="タイトル 1"/>
          <p:cNvSpPr txBox="1">
            <a:spLocks/>
          </p:cNvSpPr>
          <p:nvPr/>
        </p:nvSpPr>
        <p:spPr>
          <a:xfrm>
            <a:off x="104019" y="127230"/>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561281" y="3097161"/>
            <a:ext cx="5498280" cy="15748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8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2"/>
          <a:srcRect l="29484" t="25110" r="27182" b="25175"/>
          <a:stretch/>
        </p:blipFill>
        <p:spPr>
          <a:xfrm>
            <a:off x="539750" y="825892"/>
            <a:ext cx="7969250" cy="5714216"/>
          </a:xfrm>
          <a:prstGeom prst="rect">
            <a:avLst/>
          </a:prstGeom>
        </p:spPr>
      </p:pic>
      <p:sp>
        <p:nvSpPr>
          <p:cNvPr id="6" name="タイトル 1"/>
          <p:cNvSpPr txBox="1">
            <a:spLocks/>
          </p:cNvSpPr>
          <p:nvPr/>
        </p:nvSpPr>
        <p:spPr>
          <a:xfrm>
            <a:off x="178580" y="203708"/>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7" name="直線矢印コネクタ 6"/>
          <p:cNvCxnSpPr/>
          <p:nvPr/>
        </p:nvCxnSpPr>
        <p:spPr>
          <a:xfrm flipV="1">
            <a:off x="3446428" y="4140200"/>
            <a:ext cx="3995772" cy="11430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28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2"/>
          <a:srcRect l="21428" t="18762" r="34643" b="31143"/>
          <a:stretch/>
        </p:blipFill>
        <p:spPr>
          <a:xfrm>
            <a:off x="532375" y="767698"/>
            <a:ext cx="7903702" cy="5633263"/>
          </a:xfrm>
          <a:prstGeom prst="rect">
            <a:avLst/>
          </a:prstGeom>
        </p:spPr>
      </p:pic>
      <p:sp>
        <p:nvSpPr>
          <p:cNvPr id="5" name="タイトル 1"/>
          <p:cNvSpPr txBox="1">
            <a:spLocks/>
          </p:cNvSpPr>
          <p:nvPr/>
        </p:nvSpPr>
        <p:spPr>
          <a:xfrm>
            <a:off x="0" y="195161"/>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cxnSp>
        <p:nvCxnSpPr>
          <p:cNvPr id="6" name="直線矢印コネクタ 5"/>
          <p:cNvCxnSpPr/>
          <p:nvPr/>
        </p:nvCxnSpPr>
        <p:spPr>
          <a:xfrm flipV="1">
            <a:off x="1366684" y="3215148"/>
            <a:ext cx="5761703" cy="1917292"/>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37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0" y="332812"/>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sp>
        <p:nvSpPr>
          <p:cNvPr id="5" name="タイトル 1"/>
          <p:cNvSpPr txBox="1">
            <a:spLocks/>
          </p:cNvSpPr>
          <p:nvPr/>
        </p:nvSpPr>
        <p:spPr>
          <a:xfrm>
            <a:off x="811161" y="1173471"/>
            <a:ext cx="7329948" cy="684826"/>
          </a:xfrm>
          <a:prstGeom prst="rect">
            <a:avLst/>
          </a:prstGeom>
        </p:spPr>
        <p:txBody>
          <a:bodyPr vert="horz" lIns="91440" tIns="45720" rIns="91440" bIns="45720" rtlCol="0" anchor="b">
            <a:normAutofit fontScale="85000" lnSpcReduction="2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生活に欠かせない製品、サービスを提供している会社の株価は長期的には上がり続ける。</a:t>
            </a:r>
          </a:p>
        </p:txBody>
      </p:sp>
      <p:sp>
        <p:nvSpPr>
          <p:cNvPr id="6" name="タイトル 1"/>
          <p:cNvSpPr txBox="1">
            <a:spLocks/>
          </p:cNvSpPr>
          <p:nvPr/>
        </p:nvSpPr>
        <p:spPr>
          <a:xfrm>
            <a:off x="678426" y="2633525"/>
            <a:ext cx="8224683" cy="684826"/>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dirty="0">
                <a:latin typeface="HG丸ｺﾞｼｯｸM-PRO" panose="020F0600000000000000" pitchFamily="50" charset="-128"/>
                <a:ea typeface="HG丸ｺﾞｼｯｸM-PRO" panose="020F0600000000000000" pitchFamily="50" charset="-128"/>
              </a:rPr>
              <a:t>・企業が社会に必要とされることで成長を続けるから</a:t>
            </a:r>
          </a:p>
        </p:txBody>
      </p:sp>
      <p:sp>
        <p:nvSpPr>
          <p:cNvPr id="7" name="タイトル 1"/>
          <p:cNvSpPr txBox="1">
            <a:spLocks/>
          </p:cNvSpPr>
          <p:nvPr/>
        </p:nvSpPr>
        <p:spPr>
          <a:xfrm>
            <a:off x="678426" y="3408753"/>
            <a:ext cx="7329948" cy="471951"/>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dirty="0">
                <a:latin typeface="HG丸ｺﾞｼｯｸM-PRO" panose="020F0600000000000000" pitchFamily="50" charset="-128"/>
                <a:ea typeface="HG丸ｺﾞｼｯｸM-PRO" panose="020F0600000000000000" pitchFamily="50" charset="-128"/>
              </a:rPr>
              <a:t>・世界のお金が増え続けるから</a:t>
            </a:r>
          </a:p>
        </p:txBody>
      </p:sp>
      <p:sp>
        <p:nvSpPr>
          <p:cNvPr id="8" name="タイトル 1"/>
          <p:cNvSpPr txBox="1">
            <a:spLocks/>
          </p:cNvSpPr>
          <p:nvPr/>
        </p:nvSpPr>
        <p:spPr>
          <a:xfrm>
            <a:off x="142567" y="1948699"/>
            <a:ext cx="7329948" cy="684826"/>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u="sng" dirty="0">
                <a:latin typeface="HG丸ｺﾞｼｯｸM-PRO" panose="020F0600000000000000" pitchFamily="50" charset="-128"/>
                <a:ea typeface="HG丸ｺﾞｼｯｸM-PRO" panose="020F0600000000000000" pitchFamily="50" charset="-128"/>
              </a:rPr>
              <a:t>上がる理由は！！</a:t>
            </a:r>
          </a:p>
        </p:txBody>
      </p:sp>
      <p:sp>
        <p:nvSpPr>
          <p:cNvPr id="9" name="タイトル 1"/>
          <p:cNvSpPr txBox="1">
            <a:spLocks/>
          </p:cNvSpPr>
          <p:nvPr/>
        </p:nvSpPr>
        <p:spPr>
          <a:xfrm>
            <a:off x="1322437" y="3984321"/>
            <a:ext cx="6523704" cy="511914"/>
          </a:xfrm>
          <a:prstGeom prst="rect">
            <a:avLst/>
          </a:prstGeom>
        </p:spPr>
        <p:txBody>
          <a:bodyPr vert="horz" lIns="91440" tIns="45720" rIns="91440" bIns="45720" rtlCol="0" anchor="b">
            <a:normAutofit lnSpcReduction="1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u="sng" dirty="0">
                <a:latin typeface="HG丸ｺﾞｼｯｸM-PRO" panose="020F0600000000000000" pitchFamily="50" charset="-128"/>
                <a:ea typeface="HG丸ｺﾞｼｯｸM-PRO" panose="020F0600000000000000" pitchFamily="50" charset="-128"/>
              </a:rPr>
              <a:t>何もしなくてもお金は増える！！</a:t>
            </a:r>
          </a:p>
        </p:txBody>
      </p:sp>
      <p:sp>
        <p:nvSpPr>
          <p:cNvPr id="10" name="タイトル 1"/>
          <p:cNvSpPr txBox="1">
            <a:spLocks/>
          </p:cNvSpPr>
          <p:nvPr/>
        </p:nvSpPr>
        <p:spPr>
          <a:xfrm>
            <a:off x="2571134" y="4498523"/>
            <a:ext cx="4439266" cy="5829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u="sng" dirty="0">
                <a:latin typeface="HG丸ｺﾞｼｯｸM-PRO" panose="020F0600000000000000" pitchFamily="50" charset="-128"/>
                <a:ea typeface="HG丸ｺﾞｼｯｸM-PRO" panose="020F0600000000000000" pitchFamily="50" charset="-128"/>
              </a:rPr>
              <a:t>そういう仕組みだから</a:t>
            </a:r>
          </a:p>
        </p:txBody>
      </p:sp>
      <p:sp>
        <p:nvSpPr>
          <p:cNvPr id="11" name="タイトル 1"/>
          <p:cNvSpPr txBox="1">
            <a:spLocks/>
          </p:cNvSpPr>
          <p:nvPr/>
        </p:nvSpPr>
        <p:spPr>
          <a:xfrm>
            <a:off x="1986114" y="5280890"/>
            <a:ext cx="5609305" cy="484187"/>
          </a:xfrm>
          <a:prstGeom prst="rect">
            <a:avLst/>
          </a:prstGeom>
        </p:spPr>
        <p:txBody>
          <a:bodyPr vert="horz" lIns="91440" tIns="45720" rIns="91440" bIns="45720" rtlCol="0" anchor="b">
            <a:normAutofit lnSpcReduction="1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u="sng" dirty="0">
                <a:latin typeface="HG丸ｺﾞｼｯｸM-PRO" panose="020F0600000000000000" pitchFamily="50" charset="-128"/>
                <a:ea typeface="HG丸ｺﾞｼｯｸM-PRO" panose="020F0600000000000000" pitchFamily="50" charset="-128"/>
              </a:rPr>
              <a:t>しかも、</a:t>
            </a:r>
            <a:r>
              <a:rPr lang="ja-JP" altLang="en-US" sz="3200" b="1" u="sng" dirty="0">
                <a:solidFill>
                  <a:srgbClr val="FF0000"/>
                </a:solidFill>
                <a:latin typeface="HGS創英角ﾎﾟｯﾌﾟ体" panose="040B0A00000000000000" pitchFamily="50" charset="-128"/>
                <a:ea typeface="HGS創英角ﾎﾟｯﾌﾟ体" panose="040B0A00000000000000" pitchFamily="50" charset="-128"/>
              </a:rPr>
              <a:t>何倍</a:t>
            </a:r>
            <a:r>
              <a:rPr lang="ja-JP" altLang="en-US" sz="3200" b="1" u="sng" dirty="0">
                <a:latin typeface="HG丸ｺﾞｼｯｸM-PRO" panose="020F0600000000000000" pitchFamily="50" charset="-128"/>
                <a:ea typeface="HG丸ｺﾞｼｯｸM-PRO" panose="020F0600000000000000" pitchFamily="50" charset="-128"/>
              </a:rPr>
              <a:t>にも増える！！</a:t>
            </a:r>
            <a:endParaRPr lang="en-US" altLang="ja-JP" sz="3200" b="1" u="sng" dirty="0">
              <a:latin typeface="HG丸ｺﾞｼｯｸM-PRO" panose="020F0600000000000000" pitchFamily="50" charset="-128"/>
              <a:ea typeface="HG丸ｺﾞｼｯｸM-PRO" panose="020F0600000000000000" pitchFamily="50" charset="-128"/>
            </a:endParaRPr>
          </a:p>
        </p:txBody>
      </p:sp>
      <p:sp>
        <p:nvSpPr>
          <p:cNvPr id="3" name="テキスト ボックス 2"/>
          <p:cNvSpPr txBox="1"/>
          <p:nvPr/>
        </p:nvSpPr>
        <p:spPr>
          <a:xfrm>
            <a:off x="2090583" y="5825918"/>
            <a:ext cx="5675669" cy="523220"/>
          </a:xfrm>
          <a:prstGeom prst="rect">
            <a:avLst/>
          </a:prstGeom>
          <a:noFill/>
        </p:spPr>
        <p:txBody>
          <a:bodyPr wrap="square" rtlCol="0">
            <a:spAutoFit/>
          </a:bodyPr>
          <a:lstStyle/>
          <a:p>
            <a:r>
              <a:rPr kumimoji="1" lang="ja-JP" altLang="en-US" sz="2800" dirty="0">
                <a:solidFill>
                  <a:schemeClr val="tx2">
                    <a:lumMod val="50000"/>
                  </a:schemeClr>
                </a:solidFill>
                <a:latin typeface="HG丸ｺﾞｼｯｸM-PRO" panose="020F0600000000000000" pitchFamily="50" charset="-128"/>
                <a:ea typeface="HG丸ｺﾞｼｯｸM-PRO" panose="020F0600000000000000" pitchFamily="50" charset="-128"/>
              </a:rPr>
              <a:t>一つくらい潰れても影響はない</a:t>
            </a:r>
          </a:p>
        </p:txBody>
      </p:sp>
    </p:spTree>
    <p:extLst>
      <p:ext uri="{BB962C8B-B14F-4D97-AF65-F5344CB8AC3E}">
        <p14:creationId xmlns:p14="http://schemas.microsoft.com/office/powerpoint/2010/main" val="39671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0" y="332812"/>
            <a:ext cx="6535697" cy="55696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dirty="0">
                <a:latin typeface="HG丸ｺﾞｼｯｸM-PRO" panose="020F0600000000000000" pitchFamily="50" charset="-128"/>
                <a:ea typeface="HG丸ｺﾞｼｯｸM-PRO" panose="020F0600000000000000" pitchFamily="50" charset="-128"/>
              </a:rPr>
              <a:t>主な日本企業の株価は？</a:t>
            </a:r>
          </a:p>
        </p:txBody>
      </p:sp>
      <p:sp>
        <p:nvSpPr>
          <p:cNvPr id="5" name="タイトル 1"/>
          <p:cNvSpPr txBox="1">
            <a:spLocks/>
          </p:cNvSpPr>
          <p:nvPr/>
        </p:nvSpPr>
        <p:spPr>
          <a:xfrm>
            <a:off x="439992" y="1311162"/>
            <a:ext cx="2158181" cy="458684"/>
          </a:xfrm>
          <a:prstGeom prst="rect">
            <a:avLst/>
          </a:prstGeom>
        </p:spPr>
        <p:txBody>
          <a:bodyPr vert="horz" lIns="91440" tIns="45720" rIns="91440" bIns="45720" rtlCol="0" anchor="b">
            <a:normAutofit fontScale="85000" lnSpcReduction="2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000" dirty="0">
                <a:latin typeface="HG丸ｺﾞｼｯｸM-PRO" panose="020F0600000000000000" pitchFamily="50" charset="-128"/>
                <a:ea typeface="HG丸ｺﾞｼｯｸM-PRO" panose="020F0600000000000000" pitchFamily="50" charset="-128"/>
              </a:rPr>
              <a:t>でも</a:t>
            </a:r>
            <a:r>
              <a:rPr lang="en-US" altLang="ja-JP" sz="4000" dirty="0">
                <a:latin typeface="HG丸ｺﾞｼｯｸM-PRO" panose="020F0600000000000000" pitchFamily="50" charset="-128"/>
                <a:ea typeface="HG丸ｺﾞｼｯｸM-PRO" panose="020F0600000000000000" pitchFamily="50" charset="-128"/>
              </a:rPr>
              <a:t>…</a:t>
            </a:r>
            <a:endParaRPr lang="ja-JP" altLang="en-US" sz="4000" dirty="0">
              <a:latin typeface="HG丸ｺﾞｼｯｸM-PRO" panose="020F0600000000000000" pitchFamily="50" charset="-128"/>
              <a:ea typeface="HG丸ｺﾞｼｯｸM-PRO" panose="020F0600000000000000" pitchFamily="50" charset="-128"/>
            </a:endParaRPr>
          </a:p>
        </p:txBody>
      </p:sp>
      <p:sp>
        <p:nvSpPr>
          <p:cNvPr id="6" name="タイトル 1"/>
          <p:cNvSpPr txBox="1">
            <a:spLocks/>
          </p:cNvSpPr>
          <p:nvPr/>
        </p:nvSpPr>
        <p:spPr>
          <a:xfrm>
            <a:off x="1106128" y="2112393"/>
            <a:ext cx="6759678" cy="493058"/>
          </a:xfrm>
          <a:prstGeom prst="rect">
            <a:avLst/>
          </a:prstGeom>
        </p:spPr>
        <p:txBody>
          <a:bodyPr vert="horz" lIns="91440" tIns="45720" rIns="91440" bIns="45720" rtlCol="0" anchor="b">
            <a:normAutofit fontScale="85000" lnSpcReduction="2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000" dirty="0">
                <a:latin typeface="HG丸ｺﾞｼｯｸM-PRO" panose="020F0600000000000000" pitchFamily="50" charset="-128"/>
                <a:ea typeface="HG丸ｺﾞｼｯｸM-PRO" panose="020F0600000000000000" pitchFamily="50" charset="-128"/>
              </a:rPr>
              <a:t>全ての企業がそうとは限らない。</a:t>
            </a:r>
          </a:p>
        </p:txBody>
      </p:sp>
      <p:sp>
        <p:nvSpPr>
          <p:cNvPr id="7" name="タイトル 1"/>
          <p:cNvSpPr txBox="1">
            <a:spLocks/>
          </p:cNvSpPr>
          <p:nvPr/>
        </p:nvSpPr>
        <p:spPr>
          <a:xfrm>
            <a:off x="1724332" y="3756262"/>
            <a:ext cx="4951772" cy="109944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000" dirty="0">
                <a:solidFill>
                  <a:srgbClr val="0070C0"/>
                </a:solidFill>
                <a:latin typeface="HGS創英角ﾎﾟｯﾌﾟ体" panose="040B0A00000000000000" pitchFamily="50" charset="-128"/>
                <a:ea typeface="HGS創英角ﾎﾟｯﾌﾟ体" panose="040B0A00000000000000" pitchFamily="50" charset="-128"/>
              </a:rPr>
              <a:t>株式投資信託</a:t>
            </a:r>
            <a:r>
              <a:rPr lang="ja-JP" altLang="en-US" sz="4000" dirty="0">
                <a:latin typeface="HG丸ｺﾞｼｯｸM-PRO" panose="020F0600000000000000" pitchFamily="50" charset="-128"/>
                <a:ea typeface="HG丸ｺﾞｼｯｸM-PRO" panose="020F0600000000000000" pitchFamily="50" charset="-128"/>
              </a:rPr>
              <a:t>を買う</a:t>
            </a:r>
            <a:endParaRPr lang="en-US" altLang="ja-JP" sz="4000" dirty="0">
              <a:latin typeface="HG丸ｺﾞｼｯｸM-PRO" panose="020F0600000000000000" pitchFamily="50" charset="-128"/>
              <a:ea typeface="HG丸ｺﾞｼｯｸM-PRO" panose="020F0600000000000000" pitchFamily="50" charset="-128"/>
            </a:endParaRPr>
          </a:p>
          <a:p>
            <a:r>
              <a:rPr lang="ja-JP" altLang="en-US" sz="1800" dirty="0">
                <a:latin typeface="HG丸ｺﾞｼｯｸM-PRO" panose="020F0600000000000000" pitchFamily="50" charset="-128"/>
                <a:ea typeface="HG丸ｺﾞｼｯｸM-PRO" panose="020F0600000000000000" pitchFamily="50" charset="-128"/>
              </a:rPr>
              <a:t>　　　（自分は何もしなくても増える）</a:t>
            </a:r>
          </a:p>
        </p:txBody>
      </p:sp>
      <p:sp>
        <p:nvSpPr>
          <p:cNvPr id="8" name="タイトル 1"/>
          <p:cNvSpPr txBox="1">
            <a:spLocks/>
          </p:cNvSpPr>
          <p:nvPr/>
        </p:nvSpPr>
        <p:spPr>
          <a:xfrm>
            <a:off x="439992" y="3083434"/>
            <a:ext cx="3660060" cy="45868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400" dirty="0">
                <a:latin typeface="HG丸ｺﾞｼｯｸM-PRO" panose="020F0600000000000000" pitchFamily="50" charset="-128"/>
                <a:ea typeface="HG丸ｺﾞｼｯｸM-PRO" panose="020F0600000000000000" pitchFamily="50" charset="-128"/>
              </a:rPr>
              <a:t>そんなときは</a:t>
            </a:r>
            <a:r>
              <a:rPr lang="en-US" altLang="ja-JP" sz="3400" dirty="0">
                <a:latin typeface="HG丸ｺﾞｼｯｸM-PRO" panose="020F0600000000000000" pitchFamily="50" charset="-128"/>
                <a:ea typeface="HG丸ｺﾞｼｯｸM-PRO" panose="020F0600000000000000" pitchFamily="50" charset="-128"/>
              </a:rPr>
              <a:t>…</a:t>
            </a:r>
            <a:endParaRPr lang="ja-JP" altLang="en-US" sz="34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51522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0000000-0008-0000-0000-000002000000}"/>
              </a:ext>
            </a:extLst>
          </p:cNvPr>
          <p:cNvPicPr>
            <a:picLocks noChangeAspect="1"/>
          </p:cNvPicPr>
          <p:nvPr/>
        </p:nvPicPr>
        <p:blipFill rotWithShape="1">
          <a:blip r:embed="rId3"/>
          <a:srcRect l="21425" t="25739" r="35252" b="22642"/>
          <a:stretch/>
        </p:blipFill>
        <p:spPr>
          <a:xfrm>
            <a:off x="725713" y="320717"/>
            <a:ext cx="7968343" cy="5933873"/>
          </a:xfrm>
          <a:prstGeom prst="rect">
            <a:avLst/>
          </a:prstGeom>
        </p:spPr>
      </p:pic>
      <p:cxnSp>
        <p:nvCxnSpPr>
          <p:cNvPr id="9" name="直線矢印コネクタ 8">
            <a:extLst>
              <a:ext uri="{FF2B5EF4-FFF2-40B4-BE49-F238E27FC236}">
                <a16:creationId xmlns:a16="http://schemas.microsoft.com/office/drawing/2014/main" id="{8C1A561E-2910-4214-B65F-27AB854EC2B2}"/>
              </a:ext>
            </a:extLst>
          </p:cNvPr>
          <p:cNvCxnSpPr/>
          <p:nvPr/>
        </p:nvCxnSpPr>
        <p:spPr>
          <a:xfrm>
            <a:off x="4180114" y="2917371"/>
            <a:ext cx="3207657" cy="87085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19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1798" y="5964007"/>
            <a:ext cx="8494775" cy="604953"/>
          </a:xfrm>
        </p:spPr>
        <p:txBody>
          <a:bodyPr>
            <a:normAutofit/>
          </a:bodyPr>
          <a:lstStyle/>
          <a:p>
            <a:pPr marL="34290" indent="0">
              <a:buNone/>
            </a:pPr>
            <a:r>
              <a:rPr kumimoji="1"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60</a:t>
            </a:r>
            <a:r>
              <a:rPr kumimoji="1"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歳からでも豊かに暮らし成功する時間は何年もある</a:t>
            </a:r>
            <a:endParaRPr kumimoji="1"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p:txBody>
      </p:sp>
      <p:sp>
        <p:nvSpPr>
          <p:cNvPr id="4" name="タイトル 1"/>
          <p:cNvSpPr>
            <a:spLocks noGrp="1"/>
          </p:cNvSpPr>
          <p:nvPr>
            <p:ph type="title"/>
          </p:nvPr>
        </p:nvSpPr>
        <p:spPr>
          <a:xfrm>
            <a:off x="139316" y="429973"/>
            <a:ext cx="8797255" cy="486689"/>
          </a:xfrm>
        </p:spPr>
        <p:txBody>
          <a:bodyPr>
            <a:normAutofit fontScale="90000"/>
          </a:bodyPr>
          <a:lstStyle/>
          <a:p>
            <a:r>
              <a:rPr lang="ja-JP" altLang="en-US" sz="3600" b="1" dirty="0">
                <a:latin typeface="HG丸ｺﾞｼｯｸM-PRO" panose="020F0600000000000000" pitchFamily="50" charset="-128"/>
                <a:ea typeface="HG丸ｺﾞｼｯｸM-PRO" panose="020F0600000000000000" pitchFamily="50" charset="-128"/>
              </a:rPr>
              <a:t>年齢的に今から初めても遅いのでは</a:t>
            </a:r>
            <a:r>
              <a:rPr kumimoji="1" lang="ja-JP" altLang="en-US" sz="3600" b="1" dirty="0">
                <a:latin typeface="HG丸ｺﾞｼｯｸM-PRO" panose="020F0600000000000000" pitchFamily="50" charset="-128"/>
                <a:ea typeface="HG丸ｺﾞｼｯｸM-PRO" panose="020F0600000000000000" pitchFamily="50" charset="-128"/>
              </a:rPr>
              <a:t>？</a:t>
            </a:r>
            <a:br>
              <a:rPr kumimoji="1" lang="en-US" altLang="ja-JP" sz="3600" b="1" dirty="0">
                <a:latin typeface="HG丸ｺﾞｼｯｸM-PRO" panose="020F0600000000000000" pitchFamily="50" charset="-128"/>
                <a:ea typeface="HG丸ｺﾞｼｯｸM-PRO" panose="020F0600000000000000" pitchFamily="50" charset="-128"/>
              </a:rPr>
            </a:br>
            <a:r>
              <a:rPr kumimoji="1" lang="ja-JP" altLang="en-US" sz="1600" b="1" dirty="0">
                <a:latin typeface="HG丸ｺﾞｼｯｸM-PRO" panose="020F0600000000000000" pitchFamily="50" charset="-128"/>
                <a:ea typeface="HG丸ｺﾞｼｯｸM-PRO" panose="020F0600000000000000" pitchFamily="50" charset="-128"/>
              </a:rPr>
              <a:t>　　　　　　　　　　　　　　　　　　　　　　　　　　　　　　　</a:t>
            </a:r>
            <a:r>
              <a:rPr kumimoji="1" lang="ja-JP" altLang="en-US" sz="1800" dirty="0">
                <a:latin typeface="HG丸ｺﾞｼｯｸM-PRO" panose="020F0600000000000000" pitchFamily="50" charset="-128"/>
                <a:ea typeface="HG丸ｺﾞｼｯｸM-PRO" panose="020F0600000000000000" pitchFamily="50" charset="-128"/>
              </a:rPr>
              <a:t>（資産運用の話しではないが</a:t>
            </a:r>
            <a:r>
              <a:rPr kumimoji="1" lang="en-US" altLang="ja-JP" sz="1800" dirty="0">
                <a:latin typeface="HG丸ｺﾞｼｯｸM-PRO" panose="020F0600000000000000" pitchFamily="50" charset="-128"/>
                <a:ea typeface="HG丸ｺﾞｼｯｸM-PRO" panose="020F0600000000000000" pitchFamily="50" charset="-128"/>
              </a:rPr>
              <a:t>…</a:t>
            </a:r>
            <a:r>
              <a:rPr kumimoji="1" lang="ja-JP" altLang="en-US" sz="1800" dirty="0">
                <a:latin typeface="HG丸ｺﾞｼｯｸM-PRO" panose="020F0600000000000000" pitchFamily="50" charset="-128"/>
                <a:ea typeface="HG丸ｺﾞｼｯｸM-PRO" panose="020F0600000000000000" pitchFamily="50" charset="-128"/>
              </a:rPr>
              <a:t>）</a:t>
            </a:r>
          </a:p>
        </p:txBody>
      </p:sp>
      <p:sp>
        <p:nvSpPr>
          <p:cNvPr id="6" name="コンテンツ プレースホルダー 2"/>
          <p:cNvSpPr txBox="1">
            <a:spLocks/>
          </p:cNvSpPr>
          <p:nvPr/>
        </p:nvSpPr>
        <p:spPr>
          <a:xfrm>
            <a:off x="708953" y="2009828"/>
            <a:ext cx="8227620" cy="1157055"/>
          </a:xfrm>
          <a:prstGeom prst="rect">
            <a:avLst/>
          </a:prstGeom>
        </p:spPr>
        <p:txBody>
          <a:bodyPr vert="horz" lIns="91440" tIns="45720" rIns="91440" bIns="45720" rtlCol="0">
            <a:normAutofit lnSpcReduction="10000"/>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Font typeface="Corbel" pitchFamily="34" charset="0"/>
              <a:buNone/>
            </a:pP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ローラ・インガルス・ワイルダーが大草原の小さな家の執筆を始めたのは</a:t>
            </a:r>
            <a:r>
              <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65</a:t>
            </a: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歳のとき、その後</a:t>
            </a:r>
            <a:r>
              <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8</a:t>
            </a: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冊の本を書きジャーナリストとして活躍</a:t>
            </a:r>
            <a:endPar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endParaRPr lang="en-US" altLang="ja-JP" dirty="0"/>
          </a:p>
        </p:txBody>
      </p:sp>
      <p:sp>
        <p:nvSpPr>
          <p:cNvPr id="7" name="コンテンツ プレースホルダー 2"/>
          <p:cNvSpPr txBox="1">
            <a:spLocks/>
          </p:cNvSpPr>
          <p:nvPr/>
        </p:nvSpPr>
        <p:spPr>
          <a:xfrm>
            <a:off x="708953" y="988742"/>
            <a:ext cx="7560840" cy="952808"/>
          </a:xfrm>
          <a:prstGeom prst="rect">
            <a:avLst/>
          </a:prstGeom>
        </p:spPr>
        <p:txBody>
          <a:bodyPr vert="horz" lIns="91440" tIns="45720" rIns="91440" bIns="45720" rtlCol="0">
            <a:noAutofit/>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Font typeface="Corbel" pitchFamily="34" charset="0"/>
              <a:buNone/>
            </a:pP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カーネルサンダースがケンタッキーを創業した</a:t>
            </a:r>
            <a:endPar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r>
              <a:rPr lang="ja-JP" altLang="en-US" sz="2600" dirty="0" err="1">
                <a:solidFill>
                  <a:schemeClr val="tx2">
                    <a:lumMod val="50000"/>
                  </a:schemeClr>
                </a:solidFill>
                <a:latin typeface="HG丸ｺﾞｼｯｸM-PRO" panose="020F0600000000000000" pitchFamily="50" charset="-128"/>
                <a:ea typeface="HG丸ｺﾞｼｯｸM-PRO" panose="020F0600000000000000" pitchFamily="50" charset="-128"/>
              </a:rPr>
              <a:t>のは</a:t>
            </a:r>
            <a:r>
              <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65</a:t>
            </a: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歳の時</a:t>
            </a:r>
            <a:endPar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p:txBody>
      </p:sp>
      <p:sp>
        <p:nvSpPr>
          <p:cNvPr id="8" name="コンテンツ プレースホルダー 2"/>
          <p:cNvSpPr txBox="1">
            <a:spLocks/>
          </p:cNvSpPr>
          <p:nvPr/>
        </p:nvSpPr>
        <p:spPr>
          <a:xfrm>
            <a:off x="748170" y="3145581"/>
            <a:ext cx="8188401" cy="792088"/>
          </a:xfrm>
          <a:prstGeom prst="rect">
            <a:avLst/>
          </a:prstGeom>
        </p:spPr>
        <p:txBody>
          <a:bodyPr vert="horz" lIns="91440" tIns="45720" rIns="91440" bIns="45720" rtlCol="0">
            <a:normAutofit lnSpcReduction="10000"/>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Font typeface="Corbel" pitchFamily="34" charset="0"/>
              <a:buNone/>
            </a:pP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レイ・ロックが</a:t>
            </a:r>
            <a:r>
              <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52</a:t>
            </a: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歳のときに始めたハンバーガー屋さんがマクドナルド</a:t>
            </a:r>
            <a:endPar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endParaRPr lang="en-US" altLang="ja-JP" dirty="0"/>
          </a:p>
        </p:txBody>
      </p:sp>
      <p:sp>
        <p:nvSpPr>
          <p:cNvPr id="9" name="コンテンツ プレースホルダー 2"/>
          <p:cNvSpPr txBox="1">
            <a:spLocks/>
          </p:cNvSpPr>
          <p:nvPr/>
        </p:nvSpPr>
        <p:spPr>
          <a:xfrm>
            <a:off x="748171" y="4009749"/>
            <a:ext cx="7986459" cy="789213"/>
          </a:xfrm>
          <a:prstGeom prst="rect">
            <a:avLst/>
          </a:prstGeom>
        </p:spPr>
        <p:txBody>
          <a:bodyPr vert="horz" lIns="91440" tIns="45720" rIns="91440" bIns="45720" rtlCol="0">
            <a:normAutofit lnSpcReduction="10000"/>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Font typeface="Corbel" pitchFamily="34" charset="0"/>
              <a:buNone/>
            </a:pP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ヘンリー・フォードが初めて自動車組み立てラインを生み出したとき</a:t>
            </a:r>
            <a:r>
              <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rPr>
              <a:t>60</a:t>
            </a:r>
            <a:r>
              <a:rPr lang="ja-JP" altLang="en-US" sz="2600" dirty="0">
                <a:solidFill>
                  <a:schemeClr val="tx2">
                    <a:lumMod val="50000"/>
                  </a:schemeClr>
                </a:solidFill>
                <a:latin typeface="HG丸ｺﾞｼｯｸM-PRO" panose="020F0600000000000000" pitchFamily="50" charset="-128"/>
                <a:ea typeface="HG丸ｺﾞｼｯｸM-PRO" panose="020F0600000000000000" pitchFamily="50" charset="-128"/>
              </a:rPr>
              <a:t>歳</a:t>
            </a:r>
            <a:endParaRPr lang="en-US" altLang="ja-JP" sz="2600" dirty="0">
              <a:solidFill>
                <a:schemeClr val="tx2">
                  <a:lumMod val="50000"/>
                </a:schemeClr>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endParaRPr lang="en-US" altLang="ja-JP" dirty="0"/>
          </a:p>
        </p:txBody>
      </p:sp>
      <p:sp>
        <p:nvSpPr>
          <p:cNvPr id="10" name="コンテンツ プレースホルダー 2"/>
          <p:cNvSpPr txBox="1">
            <a:spLocks/>
          </p:cNvSpPr>
          <p:nvPr/>
        </p:nvSpPr>
        <p:spPr>
          <a:xfrm>
            <a:off x="239855" y="4841447"/>
            <a:ext cx="8696718" cy="1078571"/>
          </a:xfrm>
          <a:prstGeom prst="rect">
            <a:avLst/>
          </a:prstGeom>
        </p:spPr>
        <p:txBody>
          <a:bodyPr vert="horz" lIns="91440" tIns="45720" rIns="91440" bIns="45720" rtlCol="0">
            <a:normAutofit fontScale="92500" lnSpcReduction="10000"/>
          </a:bodyPr>
          <a:lst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a:lstStyle>
          <a:p>
            <a:pPr marL="34290" indent="0">
              <a:buFont typeface="Corbel" pitchFamily="34" charset="0"/>
              <a:buNone/>
            </a:pPr>
            <a:r>
              <a:rPr lang="en-US" altLang="ja-JP" sz="3700" b="1" u="sng" dirty="0">
                <a:solidFill>
                  <a:schemeClr val="tx2">
                    <a:lumMod val="50000"/>
                  </a:schemeClr>
                </a:solidFill>
                <a:latin typeface="HG丸ｺﾞｼｯｸM-PRO" panose="020F0600000000000000" pitchFamily="50" charset="-128"/>
                <a:ea typeface="HG丸ｺﾞｼｯｸM-PRO" panose="020F0600000000000000" pitchFamily="50" charset="-128"/>
              </a:rPr>
              <a:t>65</a:t>
            </a:r>
            <a:r>
              <a:rPr lang="ja-JP" altLang="en-US" sz="3700" b="1" u="sng" dirty="0">
                <a:solidFill>
                  <a:schemeClr val="tx2">
                    <a:lumMod val="50000"/>
                  </a:schemeClr>
                </a:solidFill>
                <a:latin typeface="HG丸ｺﾞｼｯｸM-PRO" panose="020F0600000000000000" pitchFamily="50" charset="-128"/>
                <a:ea typeface="HG丸ｺﾞｼｯｸM-PRO" panose="020F0600000000000000" pitchFamily="50" charset="-128"/>
              </a:rPr>
              <a:t>歳の人のその後の平均寿命は</a:t>
            </a:r>
            <a:r>
              <a:rPr lang="en-US" altLang="ja-JP" sz="3700" b="1" u="sng" dirty="0">
                <a:solidFill>
                  <a:srgbClr val="0070C0"/>
                </a:solidFill>
                <a:latin typeface="HG丸ｺﾞｼｯｸM-PRO" panose="020F0600000000000000" pitchFamily="50" charset="-128"/>
                <a:ea typeface="HG丸ｺﾞｼｯｸM-PRO" panose="020F0600000000000000" pitchFamily="50" charset="-128"/>
              </a:rPr>
              <a:t>20.5</a:t>
            </a:r>
            <a:r>
              <a:rPr lang="ja-JP" altLang="en-US" sz="3700" b="1" u="sng" dirty="0">
                <a:solidFill>
                  <a:srgbClr val="0070C0"/>
                </a:solidFill>
                <a:latin typeface="HG丸ｺﾞｼｯｸM-PRO" panose="020F0600000000000000" pitchFamily="50" charset="-128"/>
                <a:ea typeface="HG丸ｺﾞｼｯｸM-PRO" panose="020F0600000000000000" pitchFamily="50" charset="-128"/>
              </a:rPr>
              <a:t>年</a:t>
            </a:r>
            <a:endParaRPr lang="en-US" altLang="ja-JP" sz="3700" b="1" u="sng" dirty="0">
              <a:solidFill>
                <a:srgbClr val="0070C0"/>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r>
              <a:rPr lang="ja-JP" altLang="en-US" sz="3700" b="1" u="sng" dirty="0">
                <a:solidFill>
                  <a:schemeClr val="tx2">
                    <a:lumMod val="50000"/>
                  </a:schemeClr>
                </a:solidFill>
                <a:latin typeface="HG丸ｺﾞｼｯｸM-PRO" panose="020F0600000000000000" pitchFamily="50" charset="-128"/>
                <a:ea typeface="HG丸ｺﾞｼｯｸM-PRO" panose="020F0600000000000000" pitchFamily="50" charset="-128"/>
              </a:rPr>
              <a:t>　　　女性</a:t>
            </a:r>
            <a:r>
              <a:rPr lang="en-US" altLang="ja-JP" sz="3700" b="1" u="sng" dirty="0">
                <a:solidFill>
                  <a:schemeClr val="tx2">
                    <a:lumMod val="50000"/>
                  </a:schemeClr>
                </a:solidFill>
                <a:latin typeface="HG丸ｺﾞｼｯｸM-PRO" panose="020F0600000000000000" pitchFamily="50" charset="-128"/>
                <a:ea typeface="HG丸ｺﾞｼｯｸM-PRO" panose="020F0600000000000000" pitchFamily="50" charset="-128"/>
              </a:rPr>
              <a:t>21.6</a:t>
            </a:r>
            <a:r>
              <a:rPr lang="ja-JP" altLang="en-US" sz="3700" b="1" u="sng" dirty="0">
                <a:solidFill>
                  <a:schemeClr val="tx2">
                    <a:lumMod val="50000"/>
                  </a:schemeClr>
                </a:solidFill>
                <a:latin typeface="HG丸ｺﾞｼｯｸM-PRO" panose="020F0600000000000000" pitchFamily="50" charset="-128"/>
                <a:ea typeface="HG丸ｺﾞｼｯｸM-PRO" panose="020F0600000000000000" pitchFamily="50" charset="-128"/>
              </a:rPr>
              <a:t>年、男性</a:t>
            </a:r>
            <a:r>
              <a:rPr lang="en-US" altLang="ja-JP" sz="3700" b="1" u="sng" dirty="0">
                <a:solidFill>
                  <a:schemeClr val="tx2">
                    <a:lumMod val="50000"/>
                  </a:schemeClr>
                </a:solidFill>
                <a:latin typeface="HG丸ｺﾞｼｯｸM-PRO" panose="020F0600000000000000" pitchFamily="50" charset="-128"/>
                <a:ea typeface="HG丸ｺﾞｼｯｸM-PRO" panose="020F0600000000000000" pitchFamily="50" charset="-128"/>
              </a:rPr>
              <a:t>19.3</a:t>
            </a:r>
            <a:r>
              <a:rPr lang="ja-JP" altLang="en-US" sz="3700" b="1" u="sng" dirty="0">
                <a:solidFill>
                  <a:schemeClr val="tx2">
                    <a:lumMod val="50000"/>
                  </a:schemeClr>
                </a:solidFill>
                <a:latin typeface="HG丸ｺﾞｼｯｸM-PRO" panose="020F0600000000000000" pitchFamily="50" charset="-128"/>
                <a:ea typeface="HG丸ｺﾞｼｯｸM-PRO" panose="020F0600000000000000" pitchFamily="50" charset="-128"/>
              </a:rPr>
              <a:t>年</a:t>
            </a:r>
            <a:endParaRPr lang="en-US" altLang="ja-JP" sz="3700" b="1" u="sng" dirty="0">
              <a:solidFill>
                <a:schemeClr val="tx2">
                  <a:lumMod val="50000"/>
                </a:schemeClr>
              </a:solidFill>
              <a:latin typeface="HG丸ｺﾞｼｯｸM-PRO" panose="020F0600000000000000" pitchFamily="50" charset="-128"/>
              <a:ea typeface="HG丸ｺﾞｼｯｸM-PRO" panose="020F0600000000000000" pitchFamily="50" charset="-128"/>
            </a:endParaRPr>
          </a:p>
          <a:p>
            <a:pPr marL="34290" indent="0">
              <a:buFont typeface="Corbel" pitchFamily="34" charset="0"/>
              <a:buNone/>
            </a:pPr>
            <a:endParaRPr lang="en-US" altLang="ja-JP" dirty="0"/>
          </a:p>
        </p:txBody>
      </p:sp>
    </p:spTree>
    <p:extLst>
      <p:ext uri="{BB962C8B-B14F-4D97-AF65-F5344CB8AC3E}">
        <p14:creationId xmlns:p14="http://schemas.microsoft.com/office/powerpoint/2010/main" val="239309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barn(inVertical)">
                                      <p:cBhvr>
                                        <p:cTn id="3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139318" y="170746"/>
            <a:ext cx="7344816" cy="486689"/>
          </a:xfrm>
        </p:spPr>
        <p:txBody>
          <a:bodyPr>
            <a:normAutofit/>
          </a:bodyPr>
          <a:lstStyle/>
          <a:p>
            <a:r>
              <a:rPr kumimoji="1" lang="ja-JP" altLang="en-US" sz="2800" b="1" dirty="0">
                <a:latin typeface="HG丸ｺﾞｼｯｸM-PRO" panose="020F0600000000000000" pitchFamily="50" charset="-128"/>
                <a:ea typeface="HG丸ｺﾞｼｯｸM-PRO" panose="020F0600000000000000" pitchFamily="50" charset="-128"/>
              </a:rPr>
              <a:t>自分に出来るだろうか？</a:t>
            </a:r>
          </a:p>
        </p:txBody>
      </p:sp>
      <p:sp>
        <p:nvSpPr>
          <p:cNvPr id="5" name="タイトル 1"/>
          <p:cNvSpPr txBox="1">
            <a:spLocks/>
          </p:cNvSpPr>
          <p:nvPr/>
        </p:nvSpPr>
        <p:spPr>
          <a:xfrm>
            <a:off x="532608" y="873752"/>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資産運用に</a:t>
            </a:r>
            <a:r>
              <a:rPr lang="ja-JP" altLang="en-US" b="1" dirty="0">
                <a:solidFill>
                  <a:srgbClr val="0070C0"/>
                </a:solidFill>
                <a:latin typeface="HG丸ｺﾞｼｯｸM-PRO" panose="020F0600000000000000" pitchFamily="50" charset="-128"/>
                <a:ea typeface="HG丸ｺﾞｼｯｸM-PRO" panose="020F0600000000000000" pitchFamily="50" charset="-128"/>
              </a:rPr>
              <a:t>能力は不要！！</a:t>
            </a:r>
          </a:p>
        </p:txBody>
      </p:sp>
      <p:sp>
        <p:nvSpPr>
          <p:cNvPr id="6" name="タイトル 1"/>
          <p:cNvSpPr txBox="1">
            <a:spLocks/>
          </p:cNvSpPr>
          <p:nvPr/>
        </p:nvSpPr>
        <p:spPr>
          <a:xfrm>
            <a:off x="532608" y="1507561"/>
            <a:ext cx="8011624" cy="87771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ほとんどの人は運用結果に少なからず自分の能力が影響していると思っている。</a:t>
            </a:r>
          </a:p>
        </p:txBody>
      </p:sp>
      <p:sp>
        <p:nvSpPr>
          <p:cNvPr id="7" name="タイトル 1"/>
          <p:cNvSpPr txBox="1">
            <a:spLocks/>
          </p:cNvSpPr>
          <p:nvPr/>
        </p:nvSpPr>
        <p:spPr>
          <a:xfrm>
            <a:off x="532608" y="3364927"/>
            <a:ext cx="8011624" cy="87771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latin typeface="HG丸ｺﾞｼｯｸM-PRO" panose="020F0600000000000000" pitchFamily="50" charset="-128"/>
                <a:ea typeface="HG丸ｺﾞｼｯｸM-PRO" panose="020F0600000000000000" pitchFamily="50" charset="-128"/>
              </a:rPr>
              <a:t>自分の能力を使って増やすものだと考えている可能性がある。</a:t>
            </a:r>
          </a:p>
        </p:txBody>
      </p:sp>
      <p:sp>
        <p:nvSpPr>
          <p:cNvPr id="8" name="タイトル 1"/>
          <p:cNvSpPr txBox="1">
            <a:spLocks/>
          </p:cNvSpPr>
          <p:nvPr/>
        </p:nvSpPr>
        <p:spPr>
          <a:xfrm>
            <a:off x="798079" y="2424609"/>
            <a:ext cx="8011624" cy="87771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400" b="1" dirty="0">
                <a:solidFill>
                  <a:srgbClr val="0070C0"/>
                </a:solidFill>
                <a:latin typeface="HGS創英角ﾎﾟｯﾌﾟ体" panose="040B0A00000000000000" pitchFamily="50" charset="-128"/>
                <a:ea typeface="HGS創英角ﾎﾟｯﾌﾟ体" panose="040B0A00000000000000" pitchFamily="50" charset="-128"/>
              </a:rPr>
              <a:t>「この１億円使って下さい」</a:t>
            </a:r>
          </a:p>
        </p:txBody>
      </p:sp>
      <p:sp>
        <p:nvSpPr>
          <p:cNvPr id="9" name="タイトル 1"/>
          <p:cNvSpPr txBox="1">
            <a:spLocks/>
          </p:cNvSpPr>
          <p:nvPr/>
        </p:nvSpPr>
        <p:spPr>
          <a:xfrm>
            <a:off x="532608" y="4421930"/>
            <a:ext cx="8011624" cy="800363"/>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latin typeface="HG丸ｺﾞｼｯｸM-PRO" panose="020F0600000000000000" pitchFamily="50" charset="-128"/>
                <a:ea typeface="HG丸ｺﾞｼｯｸM-PRO" panose="020F0600000000000000" pitchFamily="50" charset="-128"/>
              </a:rPr>
              <a:t>自分の能力の延長線で考えるから</a:t>
            </a:r>
            <a:r>
              <a:rPr lang="en-US" altLang="ja-JP" sz="2600" b="1" dirty="0">
                <a:latin typeface="HG丸ｺﾞｼｯｸM-PRO" panose="020F0600000000000000" pitchFamily="50" charset="-128"/>
                <a:ea typeface="HG丸ｺﾞｼｯｸM-PRO" panose="020F0600000000000000" pitchFamily="50" charset="-128"/>
              </a:rPr>
              <a:t>…</a:t>
            </a:r>
            <a:r>
              <a:rPr lang="ja-JP" altLang="en-US" sz="2600" b="1" dirty="0">
                <a:latin typeface="HG丸ｺﾞｼｯｸM-PRO" panose="020F0600000000000000" pitchFamily="50" charset="-128"/>
                <a:ea typeface="HG丸ｺﾞｼｯｸM-PRO" panose="020F0600000000000000" pitchFamily="50" charset="-128"/>
              </a:rPr>
              <a:t>増える気がしない</a:t>
            </a:r>
            <a:r>
              <a:rPr lang="en-US" altLang="ja-JP" sz="2600" b="1" dirty="0">
                <a:latin typeface="HG丸ｺﾞｼｯｸM-PRO" panose="020F0600000000000000" pitchFamily="50" charset="-128"/>
                <a:ea typeface="HG丸ｺﾞｼｯｸM-PRO" panose="020F0600000000000000" pitchFamily="50" charset="-128"/>
              </a:rPr>
              <a:t>…</a:t>
            </a:r>
            <a:endParaRPr lang="ja-JP" altLang="en-US" sz="2600" b="1" dirty="0">
              <a:latin typeface="HG丸ｺﾞｼｯｸM-PRO" panose="020F0600000000000000" pitchFamily="50" charset="-128"/>
              <a:ea typeface="HG丸ｺﾞｼｯｸM-PRO" panose="020F0600000000000000" pitchFamily="50" charset="-128"/>
            </a:endParaRPr>
          </a:p>
        </p:txBody>
      </p:sp>
      <p:sp>
        <p:nvSpPr>
          <p:cNvPr id="13" name="タイトル 1"/>
          <p:cNvSpPr txBox="1">
            <a:spLocks/>
          </p:cNvSpPr>
          <p:nvPr/>
        </p:nvSpPr>
        <p:spPr>
          <a:xfrm>
            <a:off x="453950" y="5311857"/>
            <a:ext cx="8168940" cy="576427"/>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latin typeface="HG丸ｺﾞｼｯｸM-PRO" panose="020F0600000000000000" pitchFamily="50" charset="-128"/>
                <a:ea typeface="HG丸ｺﾞｼｯｸM-PRO" panose="020F0600000000000000" pitchFamily="50" charset="-128"/>
              </a:rPr>
              <a:t>これがトヨタの社長だったら</a:t>
            </a:r>
            <a:r>
              <a:rPr lang="en-US" altLang="ja-JP" sz="2600" b="1" dirty="0">
                <a:latin typeface="HG丸ｺﾞｼｯｸM-PRO" panose="020F0600000000000000" pitchFamily="50" charset="-128"/>
                <a:ea typeface="HG丸ｺﾞｼｯｸM-PRO" panose="020F0600000000000000" pitchFamily="50" charset="-128"/>
              </a:rPr>
              <a:t>…</a:t>
            </a:r>
            <a:endParaRPr lang="ja-JP" altLang="en-US" sz="2600"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24924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139318" y="170746"/>
            <a:ext cx="7344816" cy="486689"/>
          </a:xfrm>
        </p:spPr>
        <p:txBody>
          <a:bodyPr>
            <a:normAutofit/>
          </a:bodyPr>
          <a:lstStyle/>
          <a:p>
            <a:r>
              <a:rPr kumimoji="1" lang="ja-JP" altLang="en-US" sz="2800" b="1" dirty="0">
                <a:latin typeface="HG丸ｺﾞｼｯｸM-PRO" panose="020F0600000000000000" pitchFamily="50" charset="-128"/>
                <a:ea typeface="HG丸ｺﾞｼｯｸM-PRO" panose="020F0600000000000000" pitchFamily="50" charset="-128"/>
              </a:rPr>
              <a:t>自分に出来るだろうか？</a:t>
            </a:r>
          </a:p>
        </p:txBody>
      </p:sp>
      <p:sp>
        <p:nvSpPr>
          <p:cNvPr id="5" name="タイトル 1"/>
          <p:cNvSpPr txBox="1">
            <a:spLocks/>
          </p:cNvSpPr>
          <p:nvPr/>
        </p:nvSpPr>
        <p:spPr>
          <a:xfrm>
            <a:off x="532608" y="873752"/>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資産運用に能力は不要！！</a:t>
            </a:r>
          </a:p>
        </p:txBody>
      </p:sp>
      <p:sp>
        <p:nvSpPr>
          <p:cNvPr id="6" name="タイトル 1"/>
          <p:cNvSpPr txBox="1">
            <a:spLocks/>
          </p:cNvSpPr>
          <p:nvPr/>
        </p:nvSpPr>
        <p:spPr>
          <a:xfrm>
            <a:off x="532608" y="1507561"/>
            <a:ext cx="8011624" cy="87771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ほとんどの人は運用結果に少なからず自分の能力が影響していると思っている。</a:t>
            </a:r>
          </a:p>
        </p:txBody>
      </p:sp>
      <p:sp>
        <p:nvSpPr>
          <p:cNvPr id="8" name="タイトル 1"/>
          <p:cNvSpPr txBox="1">
            <a:spLocks/>
          </p:cNvSpPr>
          <p:nvPr/>
        </p:nvSpPr>
        <p:spPr>
          <a:xfrm>
            <a:off x="418704" y="2333904"/>
            <a:ext cx="8770374" cy="87771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400" b="1" dirty="0">
                <a:solidFill>
                  <a:srgbClr val="0070C0"/>
                </a:solidFill>
                <a:latin typeface="HGS創英角ﾎﾟｯﾌﾟ体" panose="040B0A00000000000000" pitchFamily="50" charset="-128"/>
                <a:ea typeface="HGS創英角ﾎﾟｯﾌﾟ体" panose="040B0A00000000000000" pitchFamily="50" charset="-128"/>
              </a:rPr>
              <a:t>「この１億円使って下さい！！」</a:t>
            </a:r>
          </a:p>
        </p:txBody>
      </p:sp>
      <p:sp>
        <p:nvSpPr>
          <p:cNvPr id="10" name="タイトル 1"/>
          <p:cNvSpPr txBox="1">
            <a:spLocks/>
          </p:cNvSpPr>
          <p:nvPr/>
        </p:nvSpPr>
        <p:spPr>
          <a:xfrm>
            <a:off x="2558082" y="4745044"/>
            <a:ext cx="4786584" cy="533861"/>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solidFill>
                  <a:srgbClr val="0070C0"/>
                </a:solidFill>
                <a:latin typeface="HGS創英角ﾎﾟｯﾌﾟ体" panose="040B0A00000000000000" pitchFamily="50" charset="-128"/>
                <a:ea typeface="HGS創英角ﾎﾟｯﾌﾟ体" panose="040B0A00000000000000" pitchFamily="50" charset="-128"/>
              </a:rPr>
              <a:t>資産運用に能力は不要！！</a:t>
            </a:r>
          </a:p>
        </p:txBody>
      </p:sp>
      <p:sp>
        <p:nvSpPr>
          <p:cNvPr id="11" name="タイトル 1"/>
          <p:cNvSpPr txBox="1">
            <a:spLocks/>
          </p:cNvSpPr>
          <p:nvPr/>
        </p:nvSpPr>
        <p:spPr>
          <a:xfrm>
            <a:off x="2773529" y="5291461"/>
            <a:ext cx="4296697" cy="473696"/>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solidFill>
                  <a:srgbClr val="0070C0"/>
                </a:solidFill>
                <a:latin typeface="HGS創英角ﾎﾟｯﾌﾟ体" panose="040B0A00000000000000" pitchFamily="50" charset="-128"/>
                <a:ea typeface="HGS創英角ﾎﾟｯﾌﾟ体" panose="040B0A00000000000000" pitchFamily="50" charset="-128"/>
              </a:rPr>
              <a:t>増える仕組みだから！！</a:t>
            </a:r>
          </a:p>
        </p:txBody>
      </p:sp>
      <p:sp>
        <p:nvSpPr>
          <p:cNvPr id="15" name="タイトル 1"/>
          <p:cNvSpPr txBox="1">
            <a:spLocks/>
          </p:cNvSpPr>
          <p:nvPr/>
        </p:nvSpPr>
        <p:spPr>
          <a:xfrm>
            <a:off x="798079" y="3589652"/>
            <a:ext cx="8168940" cy="576427"/>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latin typeface="HG丸ｺﾞｼｯｸM-PRO" panose="020F0600000000000000" pitchFamily="50" charset="-128"/>
                <a:ea typeface="HG丸ｺﾞｼｯｸM-PRO" panose="020F0600000000000000" pitchFamily="50" charset="-128"/>
              </a:rPr>
              <a:t>車を買おうか</a:t>
            </a:r>
            <a:r>
              <a:rPr lang="ja-JP" altLang="en-US" sz="2600" b="1" dirty="0" err="1">
                <a:latin typeface="HG丸ｺﾞｼｯｸM-PRO" panose="020F0600000000000000" pitchFamily="50" charset="-128"/>
                <a:ea typeface="HG丸ｺﾞｼｯｸM-PRO" panose="020F0600000000000000" pitchFamily="50" charset="-128"/>
              </a:rPr>
              <a:t>？、</a:t>
            </a:r>
            <a:r>
              <a:rPr lang="ja-JP" altLang="en-US" sz="2600" b="1" dirty="0">
                <a:latin typeface="HG丸ｺﾞｼｯｸM-PRO" panose="020F0600000000000000" pitchFamily="50" charset="-128"/>
                <a:ea typeface="HG丸ｺﾞｼｯｸM-PRO" panose="020F0600000000000000" pitchFamily="50" charset="-128"/>
              </a:rPr>
              <a:t>家を建てようか</a:t>
            </a:r>
            <a:r>
              <a:rPr lang="ja-JP" altLang="en-US" sz="2600" b="1" dirty="0" err="1">
                <a:latin typeface="HG丸ｺﾞｼｯｸM-PRO" panose="020F0600000000000000" pitchFamily="50" charset="-128"/>
                <a:ea typeface="HG丸ｺﾞｼｯｸM-PRO" panose="020F0600000000000000" pitchFamily="50" charset="-128"/>
              </a:rPr>
              <a:t>？、</a:t>
            </a:r>
            <a:r>
              <a:rPr lang="ja-JP" altLang="en-US" sz="2600" b="1" dirty="0">
                <a:latin typeface="HG丸ｺﾞｼｯｸM-PRO" panose="020F0600000000000000" pitchFamily="50" charset="-128"/>
                <a:ea typeface="HG丸ｺﾞｼｯｸM-PRO" panose="020F0600000000000000" pitchFamily="50" charset="-128"/>
              </a:rPr>
              <a:t>旅行に行こうか？</a:t>
            </a:r>
            <a:r>
              <a:rPr lang="en-US" altLang="ja-JP" sz="2600" b="1" dirty="0">
                <a:latin typeface="HG丸ｺﾞｼｯｸM-PRO" panose="020F0600000000000000" pitchFamily="50" charset="-128"/>
                <a:ea typeface="HG丸ｺﾞｼｯｸM-PRO" panose="020F0600000000000000" pitchFamily="50" charset="-128"/>
              </a:rPr>
              <a:t>…</a:t>
            </a:r>
            <a:r>
              <a:rPr lang="ja-JP" altLang="en-US" sz="2600" b="1" dirty="0">
                <a:latin typeface="HG丸ｺﾞｼｯｸM-PRO" panose="020F0600000000000000" pitchFamily="50" charset="-128"/>
                <a:ea typeface="HG丸ｺﾞｼｯｸM-PRO" panose="020F0600000000000000" pitchFamily="50" charset="-128"/>
              </a:rPr>
              <a:t>減ることはあっても、増えることはない</a:t>
            </a:r>
            <a:r>
              <a:rPr lang="en-US" altLang="ja-JP" sz="2600" b="1" dirty="0">
                <a:latin typeface="HG丸ｺﾞｼｯｸM-PRO" panose="020F0600000000000000" pitchFamily="50" charset="-128"/>
                <a:ea typeface="HG丸ｺﾞｼｯｸM-PRO" panose="020F0600000000000000" pitchFamily="50" charset="-128"/>
              </a:rPr>
              <a:t>…</a:t>
            </a:r>
            <a:endParaRPr lang="ja-JP" altLang="en-US" sz="2600" b="1" dirty="0">
              <a:latin typeface="HG丸ｺﾞｼｯｸM-PRO" panose="020F0600000000000000" pitchFamily="50" charset="-128"/>
              <a:ea typeface="HG丸ｺﾞｼｯｸM-PRO" panose="020F0600000000000000" pitchFamily="50" charset="-128"/>
            </a:endParaRPr>
          </a:p>
        </p:txBody>
      </p:sp>
      <p:sp>
        <p:nvSpPr>
          <p:cNvPr id="16" name="タイトル 1"/>
          <p:cNvSpPr txBox="1">
            <a:spLocks/>
          </p:cNvSpPr>
          <p:nvPr/>
        </p:nvSpPr>
        <p:spPr>
          <a:xfrm>
            <a:off x="798079" y="4134666"/>
            <a:ext cx="7175882" cy="558153"/>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dirty="0">
                <a:latin typeface="HG丸ｺﾞｼｯｸM-PRO" panose="020F0600000000000000" pitchFamily="50" charset="-128"/>
                <a:ea typeface="HG丸ｺﾞｼｯｸM-PRO" panose="020F0600000000000000" pitchFamily="50" charset="-128"/>
              </a:rPr>
              <a:t>自分にまかせると増えるイメージは描かない</a:t>
            </a:r>
            <a:r>
              <a:rPr lang="en-US" altLang="ja-JP" sz="2600" b="1" dirty="0">
                <a:latin typeface="HG丸ｺﾞｼｯｸM-PRO" panose="020F0600000000000000" pitchFamily="50" charset="-128"/>
                <a:ea typeface="HG丸ｺﾞｼｯｸM-PRO" panose="020F0600000000000000" pitchFamily="50" charset="-128"/>
              </a:rPr>
              <a:t>…</a:t>
            </a:r>
            <a:endParaRPr lang="ja-JP" altLang="en-US" sz="2600" b="1" dirty="0">
              <a:latin typeface="HG丸ｺﾞｼｯｸM-PRO" panose="020F0600000000000000" pitchFamily="50" charset="-128"/>
              <a:ea typeface="HG丸ｺﾞｼｯｸM-PRO" panose="020F0600000000000000" pitchFamily="50" charset="-128"/>
            </a:endParaRPr>
          </a:p>
        </p:txBody>
      </p:sp>
      <p:sp>
        <p:nvSpPr>
          <p:cNvPr id="17" name="タイトル 1"/>
          <p:cNvSpPr txBox="1">
            <a:spLocks/>
          </p:cNvSpPr>
          <p:nvPr/>
        </p:nvSpPr>
        <p:spPr>
          <a:xfrm>
            <a:off x="360528" y="5777713"/>
            <a:ext cx="8886726" cy="558153"/>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600" b="1" u="sng" dirty="0">
                <a:latin typeface="HG丸ｺﾞｼｯｸM-PRO" panose="020F0600000000000000" pitchFamily="50" charset="-128"/>
                <a:ea typeface="HG丸ｺﾞｼｯｸM-PRO" panose="020F0600000000000000" pitchFamily="50" charset="-128"/>
              </a:rPr>
              <a:t>増やすのは自分の能力ではない（仕組みと優秀な人々）</a:t>
            </a:r>
          </a:p>
        </p:txBody>
      </p:sp>
    </p:spTree>
    <p:extLst>
      <p:ext uri="{BB962C8B-B14F-4D97-AF65-F5344CB8AC3E}">
        <p14:creationId xmlns:p14="http://schemas.microsoft.com/office/powerpoint/2010/main" val="389844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自分に出来るだろうか？</a:t>
            </a:r>
          </a:p>
        </p:txBody>
      </p:sp>
      <p:sp>
        <p:nvSpPr>
          <p:cNvPr id="5" name="タイトル 1"/>
          <p:cNvSpPr txBox="1">
            <a:spLocks/>
          </p:cNvSpPr>
          <p:nvPr/>
        </p:nvSpPr>
        <p:spPr>
          <a:xfrm>
            <a:off x="2075378" y="1060565"/>
            <a:ext cx="4522958" cy="463435"/>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　投資は怖い、難しい　」</a:t>
            </a:r>
          </a:p>
        </p:txBody>
      </p:sp>
      <p:sp>
        <p:nvSpPr>
          <p:cNvPr id="6" name="タイトル 1"/>
          <p:cNvSpPr txBox="1">
            <a:spLocks/>
          </p:cNvSpPr>
          <p:nvPr/>
        </p:nvSpPr>
        <p:spPr>
          <a:xfrm>
            <a:off x="857071" y="1704577"/>
            <a:ext cx="7588837" cy="1028791"/>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お金を自分のところに置いておく方が遥かに怖いし増えるのは難しい（可能性は非常に低い）</a:t>
            </a:r>
          </a:p>
        </p:txBody>
      </p:sp>
      <p:sp>
        <p:nvSpPr>
          <p:cNvPr id="7" name="タイトル 1"/>
          <p:cNvSpPr txBox="1">
            <a:spLocks/>
          </p:cNvSpPr>
          <p:nvPr/>
        </p:nvSpPr>
        <p:spPr>
          <a:xfrm>
            <a:off x="857070" y="3956165"/>
            <a:ext cx="7588837" cy="1028791"/>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増える仕組み、増やしてくれる優秀な人がいるから、その仕組みを使わせて頂く。</a:t>
            </a:r>
          </a:p>
        </p:txBody>
      </p:sp>
      <p:sp>
        <p:nvSpPr>
          <p:cNvPr id="8" name="タイトル 1"/>
          <p:cNvSpPr txBox="1">
            <a:spLocks/>
          </p:cNvSpPr>
          <p:nvPr/>
        </p:nvSpPr>
        <p:spPr>
          <a:xfrm>
            <a:off x="857070" y="2751719"/>
            <a:ext cx="7588837" cy="1028791"/>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b="1" dirty="0">
                <a:latin typeface="HG丸ｺﾞｼｯｸM-PRO" panose="020F0600000000000000" pitchFamily="50" charset="-128"/>
                <a:ea typeface="HG丸ｺﾞｼｯｸM-PRO" panose="020F0600000000000000" pitchFamily="50" charset="-128"/>
              </a:rPr>
              <a:t>減ることはあっても増えることはない</a:t>
            </a:r>
            <a:endParaRPr lang="en-US" altLang="ja-JP" b="1" dirty="0">
              <a:latin typeface="HG丸ｺﾞｼｯｸM-PRO" panose="020F0600000000000000" pitchFamily="50" charset="-128"/>
              <a:ea typeface="HG丸ｺﾞｼｯｸM-PRO" panose="020F0600000000000000" pitchFamily="50" charset="-128"/>
            </a:endParaRPr>
          </a:p>
          <a:p>
            <a:r>
              <a:rPr lang="ja-JP" altLang="en-US" b="1" dirty="0">
                <a:latin typeface="HG丸ｺﾞｼｯｸM-PRO" panose="020F0600000000000000" pitchFamily="50" charset="-128"/>
                <a:ea typeface="HG丸ｺﾞｼｯｸM-PRO" panose="020F0600000000000000" pitchFamily="50" charset="-128"/>
              </a:rPr>
              <a:t>（非常に可能性は高い）</a:t>
            </a:r>
          </a:p>
        </p:txBody>
      </p:sp>
    </p:spTree>
    <p:extLst>
      <p:ext uri="{BB962C8B-B14F-4D97-AF65-F5344CB8AC3E}">
        <p14:creationId xmlns:p14="http://schemas.microsoft.com/office/powerpoint/2010/main" val="281571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運用成績を</a:t>
            </a:r>
            <a:r>
              <a:rPr lang="ja-JP" altLang="en-US" sz="2800" b="1" dirty="0">
                <a:solidFill>
                  <a:srgbClr val="0070C0"/>
                </a:solidFill>
                <a:latin typeface="HG丸ｺﾞｼｯｸM-PRO" panose="020F0600000000000000" pitchFamily="50" charset="-128"/>
                <a:ea typeface="HG丸ｺﾞｼｯｸM-PRO" panose="020F0600000000000000" pitchFamily="50" charset="-128"/>
              </a:rPr>
              <a:t>最大化</a:t>
            </a:r>
            <a:r>
              <a:rPr lang="ja-JP" altLang="en-US" sz="2800" b="1" dirty="0">
                <a:latin typeface="HG丸ｺﾞｼｯｸM-PRO" panose="020F0600000000000000" pitchFamily="50" charset="-128"/>
                <a:ea typeface="HG丸ｺﾞｼｯｸM-PRO" panose="020F0600000000000000" pitchFamily="50" charset="-128"/>
              </a:rPr>
              <a:t>させる方法！！</a:t>
            </a:r>
          </a:p>
        </p:txBody>
      </p:sp>
      <p:sp>
        <p:nvSpPr>
          <p:cNvPr id="5" name="タイトル 1"/>
          <p:cNvSpPr txBox="1">
            <a:spLocks/>
          </p:cNvSpPr>
          <p:nvPr/>
        </p:nvSpPr>
        <p:spPr>
          <a:xfrm>
            <a:off x="5481645" y="179252"/>
            <a:ext cx="4004978"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1800" b="1" dirty="0">
                <a:latin typeface="HG丸ｺﾞｼｯｸM-PRO" panose="020F0600000000000000" pitchFamily="50" charset="-128"/>
                <a:ea typeface="HG丸ｺﾞｼｯｸM-PRO" panose="020F0600000000000000" pitchFamily="50" charset="-128"/>
              </a:rPr>
              <a:t>（特別な秘密や方法はない）</a:t>
            </a:r>
          </a:p>
        </p:txBody>
      </p:sp>
      <p:sp>
        <p:nvSpPr>
          <p:cNvPr id="6" name="タイトル 1"/>
          <p:cNvSpPr txBox="1">
            <a:spLocks/>
          </p:cNvSpPr>
          <p:nvPr/>
        </p:nvSpPr>
        <p:spPr>
          <a:xfrm>
            <a:off x="1166790" y="787309"/>
            <a:ext cx="3367549" cy="509351"/>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①お金を知る</a:t>
            </a:r>
          </a:p>
        </p:txBody>
      </p:sp>
      <p:sp>
        <p:nvSpPr>
          <p:cNvPr id="8" name="タイトル 1"/>
          <p:cNvSpPr txBox="1">
            <a:spLocks/>
          </p:cNvSpPr>
          <p:nvPr/>
        </p:nvSpPr>
        <p:spPr>
          <a:xfrm>
            <a:off x="1166790" y="4496594"/>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④今の仕事を頑張る</a:t>
            </a:r>
          </a:p>
        </p:txBody>
      </p:sp>
      <p:sp>
        <p:nvSpPr>
          <p:cNvPr id="9" name="タイトル 1"/>
          <p:cNvSpPr txBox="1">
            <a:spLocks/>
          </p:cNvSpPr>
          <p:nvPr/>
        </p:nvSpPr>
        <p:spPr>
          <a:xfrm>
            <a:off x="1166790" y="1668522"/>
            <a:ext cx="2585882" cy="580276"/>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②投資を知る</a:t>
            </a:r>
          </a:p>
        </p:txBody>
      </p:sp>
      <p:sp>
        <p:nvSpPr>
          <p:cNvPr id="10" name="タイトル 1"/>
          <p:cNvSpPr txBox="1">
            <a:spLocks/>
          </p:cNvSpPr>
          <p:nvPr/>
        </p:nvSpPr>
        <p:spPr>
          <a:xfrm>
            <a:off x="1615622" y="3924158"/>
            <a:ext cx="5255078"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000" dirty="0">
                <a:latin typeface="HG丸ｺﾞｼｯｸM-PRO" panose="020F0600000000000000" pitchFamily="50" charset="-128"/>
                <a:ea typeface="HG丸ｺﾞｼｯｸM-PRO" panose="020F0600000000000000" pitchFamily="50" charset="-128"/>
              </a:rPr>
              <a:t>・やれば、やるほど運用成績はあがる</a:t>
            </a:r>
          </a:p>
        </p:txBody>
      </p:sp>
      <p:sp>
        <p:nvSpPr>
          <p:cNvPr id="11" name="タイトル 1"/>
          <p:cNvSpPr txBox="1">
            <a:spLocks/>
          </p:cNvSpPr>
          <p:nvPr/>
        </p:nvSpPr>
        <p:spPr>
          <a:xfrm>
            <a:off x="1166790" y="5632701"/>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⑤副収入を得る</a:t>
            </a:r>
          </a:p>
        </p:txBody>
      </p:sp>
      <p:sp>
        <p:nvSpPr>
          <p:cNvPr id="12" name="タイトル 1"/>
          <p:cNvSpPr txBox="1">
            <a:spLocks/>
          </p:cNvSpPr>
          <p:nvPr/>
        </p:nvSpPr>
        <p:spPr>
          <a:xfrm>
            <a:off x="1615622" y="1221479"/>
            <a:ext cx="7010401" cy="428070"/>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000" dirty="0">
                <a:latin typeface="HG丸ｺﾞｼｯｸM-PRO" panose="020F0600000000000000" pitchFamily="50" charset="-128"/>
                <a:ea typeface="HG丸ｺﾞｼｯｸM-PRO" panose="020F0600000000000000" pitchFamily="50" charset="-128"/>
              </a:rPr>
              <a:t>・お金とは気持ちの変化（投資先を理解）</a:t>
            </a:r>
          </a:p>
        </p:txBody>
      </p:sp>
      <p:sp>
        <p:nvSpPr>
          <p:cNvPr id="13" name="タイトル 1"/>
          <p:cNvSpPr txBox="1">
            <a:spLocks/>
          </p:cNvSpPr>
          <p:nvPr/>
        </p:nvSpPr>
        <p:spPr>
          <a:xfrm>
            <a:off x="1617290" y="2221763"/>
            <a:ext cx="6643475" cy="1467873"/>
          </a:xfrm>
          <a:prstGeom prst="rect">
            <a:avLst/>
          </a:prstGeom>
        </p:spPr>
        <p:txBody>
          <a:bodyPr vert="horz" lIns="91440" tIns="45720" rIns="91440" bIns="45720" rtlCol="0" anchor="b">
            <a:normAutofit fontScale="70000" lnSpcReduction="20000"/>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en-US" altLang="ja-JP" sz="2800" dirty="0">
              <a:latin typeface="HG丸ｺﾞｼｯｸM-PRO" panose="020F0600000000000000" pitchFamily="50" charset="-128"/>
              <a:ea typeface="HG丸ｺﾞｼｯｸM-PRO" panose="020F0600000000000000" pitchFamily="50" charset="-128"/>
            </a:endParaRPr>
          </a:p>
          <a:p>
            <a:r>
              <a:rPr lang="ja-JP" altLang="en-US" sz="2800" dirty="0">
                <a:latin typeface="HG丸ｺﾞｼｯｸM-PRO" panose="020F0600000000000000" pitchFamily="50" charset="-128"/>
                <a:ea typeface="HG丸ｺﾞｼｯｸM-PRO" panose="020F0600000000000000" pitchFamily="50" charset="-128"/>
              </a:rPr>
              <a:t>・長期的な視点でリスクを理解する</a:t>
            </a:r>
            <a:endParaRPr lang="en-US" altLang="ja-JP" sz="2800" dirty="0">
              <a:latin typeface="HG丸ｺﾞｼｯｸM-PRO" panose="020F0600000000000000" pitchFamily="50" charset="-128"/>
              <a:ea typeface="HG丸ｺﾞｼｯｸM-PRO" panose="020F0600000000000000" pitchFamily="50" charset="-128"/>
            </a:endParaRPr>
          </a:p>
          <a:p>
            <a:r>
              <a:rPr lang="ja-JP" altLang="en-US" sz="2800" dirty="0">
                <a:latin typeface="HG丸ｺﾞｼｯｸM-PRO" panose="020F0600000000000000" pitchFamily="50" charset="-128"/>
                <a:ea typeface="HG丸ｺﾞｼｯｸM-PRO" panose="020F0600000000000000" pitchFamily="50" charset="-128"/>
              </a:rPr>
              <a:t>・増える仕組みであることを理解する</a:t>
            </a:r>
            <a:endParaRPr lang="en-US" altLang="ja-JP" sz="2800" dirty="0">
              <a:latin typeface="HG丸ｺﾞｼｯｸM-PRO" panose="020F0600000000000000" pitchFamily="50" charset="-128"/>
              <a:ea typeface="HG丸ｺﾞｼｯｸM-PRO" panose="020F0600000000000000" pitchFamily="50" charset="-128"/>
            </a:endParaRPr>
          </a:p>
          <a:p>
            <a:r>
              <a:rPr lang="ja-JP" altLang="en-US" sz="2800" dirty="0">
                <a:latin typeface="HG丸ｺﾞｼｯｸM-PRO" panose="020F0600000000000000" pitchFamily="50" charset="-128"/>
                <a:ea typeface="HG丸ｺﾞｼｯｸM-PRO" panose="020F0600000000000000" pitchFamily="50" charset="-128"/>
              </a:rPr>
              <a:t>・社会貢献のリターン</a:t>
            </a:r>
            <a:endParaRPr lang="en-US" altLang="ja-JP" sz="2800" dirty="0">
              <a:latin typeface="HG丸ｺﾞｼｯｸM-PRO" panose="020F0600000000000000" pitchFamily="50" charset="-128"/>
              <a:ea typeface="HG丸ｺﾞｼｯｸM-PRO" panose="020F0600000000000000" pitchFamily="50" charset="-128"/>
            </a:endParaRPr>
          </a:p>
          <a:p>
            <a:r>
              <a:rPr lang="ja-JP" altLang="en-US" sz="2800" dirty="0">
                <a:latin typeface="HG丸ｺﾞｼｯｸM-PRO" panose="020F0600000000000000" pitchFamily="50" charset="-128"/>
                <a:ea typeface="HG丸ｺﾞｼｯｸM-PRO" panose="020F0600000000000000" pitchFamily="50" charset="-128"/>
              </a:rPr>
              <a:t>　儲かりそうか？ではなく会社に必要とされているか？</a:t>
            </a:r>
            <a:endParaRPr lang="en-US" altLang="ja-JP" sz="2800" dirty="0">
              <a:latin typeface="HG丸ｺﾞｼｯｸM-PRO" panose="020F0600000000000000" pitchFamily="50" charset="-128"/>
              <a:ea typeface="HG丸ｺﾞｼｯｸM-PRO" panose="020F0600000000000000" pitchFamily="50" charset="-128"/>
            </a:endParaRPr>
          </a:p>
          <a:p>
            <a:r>
              <a:rPr lang="ja-JP" altLang="en-US" sz="2800" dirty="0">
                <a:latin typeface="HG丸ｺﾞｼｯｸM-PRO" panose="020F0600000000000000" pitchFamily="50" charset="-128"/>
                <a:ea typeface="HG丸ｺﾞｼｯｸM-PRO" panose="020F0600000000000000" pitchFamily="50" charset="-128"/>
              </a:rPr>
              <a:t>　（儲けはそのあと）</a:t>
            </a:r>
            <a:endParaRPr lang="en-US" altLang="ja-JP" sz="2800" dirty="0">
              <a:latin typeface="HG丸ｺﾞｼｯｸM-PRO" panose="020F0600000000000000" pitchFamily="50" charset="-128"/>
              <a:ea typeface="HG丸ｺﾞｼｯｸM-PRO" panose="020F0600000000000000" pitchFamily="50" charset="-128"/>
            </a:endParaRPr>
          </a:p>
          <a:p>
            <a:endParaRPr lang="ja-JP" altLang="en-US" sz="2800" dirty="0">
              <a:latin typeface="HG丸ｺﾞｼｯｸM-PRO" panose="020F0600000000000000" pitchFamily="50" charset="-128"/>
              <a:ea typeface="HG丸ｺﾞｼｯｸM-PRO" panose="020F0600000000000000" pitchFamily="50" charset="-128"/>
            </a:endParaRPr>
          </a:p>
        </p:txBody>
      </p:sp>
      <p:sp>
        <p:nvSpPr>
          <p:cNvPr id="14" name="タイトル 1"/>
          <p:cNvSpPr txBox="1">
            <a:spLocks/>
          </p:cNvSpPr>
          <p:nvPr/>
        </p:nvSpPr>
        <p:spPr>
          <a:xfrm>
            <a:off x="1166790" y="3523273"/>
            <a:ext cx="7344816" cy="486689"/>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800" b="1" dirty="0">
                <a:latin typeface="HG丸ｺﾞｼｯｸM-PRO" panose="020F0600000000000000" pitchFamily="50" charset="-128"/>
                <a:ea typeface="HG丸ｺﾞｼｯｸM-PRO" panose="020F0600000000000000" pitchFamily="50" charset="-128"/>
              </a:rPr>
              <a:t>③節約して資産を買う</a:t>
            </a:r>
            <a:r>
              <a:rPr lang="ja-JP" altLang="en-US" sz="1600" b="1" dirty="0">
                <a:latin typeface="HG丸ｺﾞｼｯｸM-PRO" panose="020F0600000000000000" pitchFamily="50" charset="-128"/>
                <a:ea typeface="HG丸ｺﾞｼｯｸM-PRO" panose="020F0600000000000000" pitchFamily="50" charset="-128"/>
              </a:rPr>
              <a:t>（めいいっぱい）</a:t>
            </a:r>
          </a:p>
        </p:txBody>
      </p:sp>
      <p:sp>
        <p:nvSpPr>
          <p:cNvPr id="15" name="タイトル 1"/>
          <p:cNvSpPr txBox="1">
            <a:spLocks/>
          </p:cNvSpPr>
          <p:nvPr/>
        </p:nvSpPr>
        <p:spPr>
          <a:xfrm>
            <a:off x="1687899" y="5060265"/>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000" dirty="0">
                <a:latin typeface="HG丸ｺﾞｼｯｸM-PRO" panose="020F0600000000000000" pitchFamily="50" charset="-128"/>
                <a:ea typeface="HG丸ｺﾞｼｯｸM-PRO" panose="020F0600000000000000" pitchFamily="50" charset="-128"/>
              </a:rPr>
              <a:t>・会社、お客様に提供できる価値（気持ちの変化）の</a:t>
            </a:r>
            <a:endParaRPr lang="en-US" altLang="ja-JP" sz="2000" dirty="0">
              <a:latin typeface="HG丸ｺﾞｼｯｸM-PRO" panose="020F0600000000000000" pitchFamily="50" charset="-128"/>
              <a:ea typeface="HG丸ｺﾞｼｯｸM-PRO" panose="020F0600000000000000" pitchFamily="50" charset="-128"/>
            </a:endParaRPr>
          </a:p>
          <a:p>
            <a:r>
              <a:rPr lang="ja-JP" altLang="en-US" sz="2000" dirty="0">
                <a:latin typeface="HG丸ｺﾞｼｯｸM-PRO" panose="020F0600000000000000" pitchFamily="50" charset="-128"/>
                <a:ea typeface="HG丸ｺﾞｼｯｸM-PRO" panose="020F0600000000000000" pitchFamily="50" charset="-128"/>
              </a:rPr>
              <a:t>　量を増やすように努力する。考える。</a:t>
            </a:r>
          </a:p>
        </p:txBody>
      </p:sp>
      <p:sp>
        <p:nvSpPr>
          <p:cNvPr id="16" name="タイトル 1"/>
          <p:cNvSpPr txBox="1">
            <a:spLocks/>
          </p:cNvSpPr>
          <p:nvPr/>
        </p:nvSpPr>
        <p:spPr>
          <a:xfrm>
            <a:off x="1879629" y="6119390"/>
            <a:ext cx="6192655" cy="566066"/>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2000" dirty="0">
                <a:latin typeface="HG丸ｺﾞｼｯｸM-PRO" panose="020F0600000000000000" pitchFamily="50" charset="-128"/>
                <a:ea typeface="HG丸ｺﾞｼｯｸM-PRO" panose="020F0600000000000000" pitchFamily="50" charset="-128"/>
              </a:rPr>
              <a:t>・副収入を得る為の努力をする</a:t>
            </a:r>
            <a:endParaRPr lang="en-US" altLang="ja-JP" sz="2000" dirty="0">
              <a:latin typeface="HG丸ｺﾞｼｯｸM-PRO" panose="020F0600000000000000" pitchFamily="50" charset="-128"/>
              <a:ea typeface="HG丸ｺﾞｼｯｸM-PRO" panose="020F0600000000000000" pitchFamily="50" charset="-128"/>
            </a:endParaRPr>
          </a:p>
          <a:p>
            <a:r>
              <a:rPr lang="ja-JP" altLang="en-US" sz="2000" dirty="0">
                <a:latin typeface="HG丸ｺﾞｼｯｸM-PRO" panose="020F0600000000000000" pitchFamily="50" charset="-128"/>
                <a:ea typeface="HG丸ｺﾞｼｯｸM-PRO" panose="020F0600000000000000" pitchFamily="50" charset="-128"/>
              </a:rPr>
              <a:t>・方法を考える</a:t>
            </a:r>
          </a:p>
        </p:txBody>
      </p:sp>
    </p:spTree>
    <p:extLst>
      <p:ext uri="{BB962C8B-B14F-4D97-AF65-F5344CB8AC3E}">
        <p14:creationId xmlns:p14="http://schemas.microsoft.com/office/powerpoint/2010/main" val="311417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金利と株価の関係</a:t>
            </a:r>
          </a:p>
        </p:txBody>
      </p:sp>
      <p:sp>
        <p:nvSpPr>
          <p:cNvPr id="2" name="テキスト ボックス 1"/>
          <p:cNvSpPr txBox="1"/>
          <p:nvPr/>
        </p:nvSpPr>
        <p:spPr>
          <a:xfrm>
            <a:off x="1024341" y="747252"/>
            <a:ext cx="6459793" cy="461665"/>
          </a:xfrm>
          <a:prstGeom prst="rect">
            <a:avLst/>
          </a:prstGeom>
          <a:noFill/>
        </p:spPr>
        <p:txBody>
          <a:bodyPr wrap="square" rtlCol="0">
            <a:spAutoFit/>
          </a:bodyPr>
          <a:lstStyle/>
          <a:p>
            <a:r>
              <a:rPr kumimoji="1" lang="ja-JP" altLang="en-US" sz="2400" u="sng" dirty="0">
                <a:latin typeface="HG丸ｺﾞｼｯｸM-PRO" panose="020F0600000000000000" pitchFamily="50" charset="-128"/>
                <a:ea typeface="HG丸ｺﾞｼｯｸM-PRO" panose="020F0600000000000000" pitchFamily="50" charset="-128"/>
              </a:rPr>
              <a:t>金利が上がると株価は下がる</a:t>
            </a:r>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2898" y="3923194"/>
            <a:ext cx="1348462" cy="1283970"/>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449" y="1334487"/>
            <a:ext cx="1300710" cy="1041604"/>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9767" y="4173387"/>
            <a:ext cx="758859" cy="1297120"/>
          </a:xfrm>
          <a:prstGeom prst="rect">
            <a:avLst/>
          </a:prstGeom>
        </p:spPr>
      </p:pic>
      <p:sp>
        <p:nvSpPr>
          <p:cNvPr id="9" name="正方形/長方形 8"/>
          <p:cNvSpPr/>
          <p:nvPr/>
        </p:nvSpPr>
        <p:spPr>
          <a:xfrm>
            <a:off x="1795831" y="3233674"/>
            <a:ext cx="1681316" cy="229205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795831" y="2329556"/>
            <a:ext cx="1681316" cy="8947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921932" y="4097966"/>
            <a:ext cx="1573161" cy="464713"/>
          </a:xfrm>
          <a:prstGeom prst="rect">
            <a:avLst/>
          </a:prstGeom>
          <a:noFill/>
        </p:spPr>
        <p:txBody>
          <a:bodyPr wrap="square" rtlCol="0">
            <a:spAutoFit/>
          </a:bodyPr>
          <a:lstStyle/>
          <a:p>
            <a:r>
              <a:rPr kumimoji="1" lang="en-US" altLang="ja-JP" sz="2400" b="1" dirty="0">
                <a:latin typeface="HG丸ｺﾞｼｯｸM-PRO" panose="020F0600000000000000" pitchFamily="50" charset="-128"/>
                <a:ea typeface="HG丸ｺﾞｼｯｸM-PRO" panose="020F0600000000000000" pitchFamily="50" charset="-128"/>
              </a:rPr>
              <a:t>100</a:t>
            </a:r>
            <a:r>
              <a:rPr kumimoji="1" lang="ja-JP" altLang="en-US" sz="2400" b="1" dirty="0">
                <a:latin typeface="HG丸ｺﾞｼｯｸM-PRO" panose="020F0600000000000000" pitchFamily="50" charset="-128"/>
                <a:ea typeface="HG丸ｺﾞｼｯｸM-PRO" panose="020F0600000000000000" pitchFamily="50" charset="-128"/>
              </a:rPr>
              <a:t>万円</a:t>
            </a:r>
          </a:p>
        </p:txBody>
      </p:sp>
      <p:sp>
        <p:nvSpPr>
          <p:cNvPr id="13" name="右矢印 12"/>
          <p:cNvSpPr/>
          <p:nvPr/>
        </p:nvSpPr>
        <p:spPr>
          <a:xfrm rot="7519972">
            <a:off x="5434705" y="2912738"/>
            <a:ext cx="1493311" cy="489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62953" y="2591478"/>
            <a:ext cx="1612490" cy="461665"/>
          </a:xfrm>
          <a:prstGeom prst="rect">
            <a:avLst/>
          </a:prstGeom>
          <a:noFill/>
        </p:spPr>
        <p:txBody>
          <a:bodyPr wrap="square" rtlCol="0">
            <a:spAutoFit/>
          </a:bodyPr>
          <a:lstStyle/>
          <a:p>
            <a:r>
              <a:rPr kumimoji="1" lang="en-US" altLang="ja-JP" sz="2400" dirty="0">
                <a:latin typeface="HG丸ｺﾞｼｯｸM-PRO" panose="020F0600000000000000" pitchFamily="50" charset="-128"/>
                <a:ea typeface="HG丸ｺﾞｼｯｸM-PRO" panose="020F0600000000000000" pitchFamily="50" charset="-128"/>
              </a:rPr>
              <a:t>100</a:t>
            </a:r>
            <a:r>
              <a:rPr kumimoji="1" lang="ja-JP" altLang="en-US" sz="2400" dirty="0">
                <a:latin typeface="HG丸ｺﾞｼｯｸM-PRO" panose="020F0600000000000000" pitchFamily="50" charset="-128"/>
                <a:ea typeface="HG丸ｺﾞｼｯｸM-PRO" panose="020F0600000000000000" pitchFamily="50" charset="-128"/>
              </a:rPr>
              <a:t>万円</a:t>
            </a:r>
          </a:p>
        </p:txBody>
      </p:sp>
      <p:sp>
        <p:nvSpPr>
          <p:cNvPr id="15" name="テキスト ボックス 14"/>
          <p:cNvSpPr txBox="1"/>
          <p:nvPr/>
        </p:nvSpPr>
        <p:spPr>
          <a:xfrm>
            <a:off x="6835990" y="3053143"/>
            <a:ext cx="1866415"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金利　５％</a:t>
            </a:r>
          </a:p>
        </p:txBody>
      </p:sp>
      <p:sp>
        <p:nvSpPr>
          <p:cNvPr id="16" name="テキスト ボックス 15"/>
          <p:cNvSpPr txBox="1"/>
          <p:nvPr/>
        </p:nvSpPr>
        <p:spPr>
          <a:xfrm>
            <a:off x="6962953" y="3711722"/>
            <a:ext cx="1612490"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金利</a:t>
            </a:r>
            <a:r>
              <a:rPr kumimoji="1" lang="en-US" altLang="ja-JP" sz="2400" dirty="0">
                <a:latin typeface="HG丸ｺﾞｼｯｸM-PRO" panose="020F0600000000000000" pitchFamily="50" charset="-128"/>
                <a:ea typeface="HG丸ｺﾞｼｯｸM-PRO" panose="020F0600000000000000" pitchFamily="50" charset="-128"/>
              </a:rPr>
              <a:t>10</a:t>
            </a:r>
            <a:r>
              <a:rPr kumimoji="1" lang="ja-JP" altLang="en-US" sz="2400" dirty="0">
                <a:latin typeface="HG丸ｺﾞｼｯｸM-PRO" panose="020F0600000000000000" pitchFamily="50" charset="-128"/>
                <a:ea typeface="HG丸ｺﾞｼｯｸM-PRO" panose="020F0600000000000000" pitchFamily="50" charset="-128"/>
              </a:rPr>
              <a:t>％</a:t>
            </a:r>
          </a:p>
        </p:txBody>
      </p:sp>
      <p:sp>
        <p:nvSpPr>
          <p:cNvPr id="18" name="テキスト ボックス 17"/>
          <p:cNvSpPr txBox="1"/>
          <p:nvPr/>
        </p:nvSpPr>
        <p:spPr>
          <a:xfrm>
            <a:off x="111687" y="2803875"/>
            <a:ext cx="1005334"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利息</a:t>
            </a:r>
          </a:p>
        </p:txBody>
      </p:sp>
      <p:sp>
        <p:nvSpPr>
          <p:cNvPr id="21" name="左中かっこ 20"/>
          <p:cNvSpPr/>
          <p:nvPr/>
        </p:nvSpPr>
        <p:spPr>
          <a:xfrm>
            <a:off x="999763" y="2835744"/>
            <a:ext cx="778122" cy="397929"/>
          </a:xfrm>
          <a:prstGeom prst="leftBrace">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テキスト ボックス 22"/>
          <p:cNvSpPr txBox="1"/>
          <p:nvPr/>
        </p:nvSpPr>
        <p:spPr>
          <a:xfrm>
            <a:off x="2004839" y="2290270"/>
            <a:ext cx="1263300" cy="464713"/>
          </a:xfrm>
          <a:prstGeom prst="rect">
            <a:avLst/>
          </a:prstGeom>
          <a:noFill/>
        </p:spPr>
        <p:txBody>
          <a:bodyPr wrap="square" rtlCol="0">
            <a:spAutoFit/>
          </a:bodyPr>
          <a:lstStyle/>
          <a:p>
            <a:r>
              <a:rPr kumimoji="1" lang="en-US" altLang="ja-JP" sz="2400" b="1" dirty="0">
                <a:latin typeface="HG丸ｺﾞｼｯｸM-PRO" panose="020F0600000000000000" pitchFamily="50" charset="-128"/>
                <a:ea typeface="HG丸ｺﾞｼｯｸM-PRO" panose="020F0600000000000000" pitchFamily="50" charset="-128"/>
              </a:rPr>
              <a:t>10</a:t>
            </a:r>
            <a:r>
              <a:rPr kumimoji="1" lang="ja-JP" altLang="en-US" sz="2400" b="1" dirty="0">
                <a:latin typeface="HG丸ｺﾞｼｯｸM-PRO" panose="020F0600000000000000" pitchFamily="50" charset="-128"/>
                <a:ea typeface="HG丸ｺﾞｼｯｸM-PRO" panose="020F0600000000000000" pitchFamily="50" charset="-128"/>
              </a:rPr>
              <a:t>万円</a:t>
            </a:r>
          </a:p>
        </p:txBody>
      </p:sp>
      <p:sp>
        <p:nvSpPr>
          <p:cNvPr id="24" name="テキスト ボックス 23"/>
          <p:cNvSpPr txBox="1"/>
          <p:nvPr/>
        </p:nvSpPr>
        <p:spPr>
          <a:xfrm>
            <a:off x="1550024" y="1675551"/>
            <a:ext cx="2449263"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売上 </a:t>
            </a:r>
            <a:r>
              <a:rPr kumimoji="1" lang="en-US" altLang="ja-JP" sz="2400" dirty="0">
                <a:latin typeface="HG丸ｺﾞｼｯｸM-PRO" panose="020F0600000000000000" pitchFamily="50" charset="-128"/>
                <a:ea typeface="HG丸ｺﾞｼｯｸM-PRO" panose="020F0600000000000000" pitchFamily="50" charset="-128"/>
              </a:rPr>
              <a:t>110</a:t>
            </a:r>
            <a:r>
              <a:rPr kumimoji="1" lang="ja-JP" altLang="en-US" sz="2400" dirty="0">
                <a:latin typeface="HG丸ｺﾞｼｯｸM-PRO" panose="020F0600000000000000" pitchFamily="50" charset="-128"/>
                <a:ea typeface="HG丸ｺﾞｼｯｸM-PRO" panose="020F0600000000000000" pitchFamily="50" charset="-128"/>
              </a:rPr>
              <a:t>万円</a:t>
            </a:r>
          </a:p>
        </p:txBody>
      </p:sp>
      <p:sp>
        <p:nvSpPr>
          <p:cNvPr id="25" name="正方形/長方形 24"/>
          <p:cNvSpPr/>
          <p:nvPr/>
        </p:nvSpPr>
        <p:spPr>
          <a:xfrm>
            <a:off x="1795831" y="2829417"/>
            <a:ext cx="1681316" cy="40425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2095621" y="2813275"/>
            <a:ext cx="1230942" cy="461665"/>
          </a:xfrm>
          <a:prstGeom prst="rect">
            <a:avLst/>
          </a:prstGeom>
          <a:noFill/>
        </p:spPr>
        <p:txBody>
          <a:bodyPr wrap="square" rtlCol="0">
            <a:spAutoFit/>
          </a:bodyPr>
          <a:lstStyle/>
          <a:p>
            <a:r>
              <a:rPr kumimoji="1" lang="en-US" altLang="ja-JP" sz="2400" b="1" dirty="0">
                <a:latin typeface="HG丸ｺﾞｼｯｸM-PRO" panose="020F0600000000000000" pitchFamily="50" charset="-128"/>
                <a:ea typeface="HG丸ｺﾞｼｯｸM-PRO" panose="020F0600000000000000" pitchFamily="50" charset="-128"/>
              </a:rPr>
              <a:t>5</a:t>
            </a:r>
            <a:r>
              <a:rPr kumimoji="1" lang="ja-JP" altLang="en-US" sz="2400" b="1" dirty="0">
                <a:latin typeface="HG丸ｺﾞｼｯｸM-PRO" panose="020F0600000000000000" pitchFamily="50" charset="-128"/>
                <a:ea typeface="HG丸ｺﾞｼｯｸM-PRO" panose="020F0600000000000000" pitchFamily="50" charset="-128"/>
              </a:rPr>
              <a:t>万円</a:t>
            </a:r>
          </a:p>
        </p:txBody>
      </p:sp>
      <p:sp>
        <p:nvSpPr>
          <p:cNvPr id="27" name="右矢印 26"/>
          <p:cNvSpPr/>
          <p:nvPr/>
        </p:nvSpPr>
        <p:spPr>
          <a:xfrm>
            <a:off x="3626353" y="2603850"/>
            <a:ext cx="745573" cy="5535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4246876" y="2388376"/>
            <a:ext cx="1608166" cy="830997"/>
          </a:xfrm>
          <a:prstGeom prst="rect">
            <a:avLst/>
          </a:prstGeom>
          <a:noFill/>
        </p:spPr>
        <p:txBody>
          <a:bodyPr wrap="square" rtlCol="0">
            <a:spAutoFit/>
          </a:bodyPr>
          <a:lstStyle/>
          <a:p>
            <a:pPr algn="ctr"/>
            <a:r>
              <a:rPr kumimoji="1" lang="ja-JP" altLang="en-US" sz="2400" b="1" dirty="0">
                <a:latin typeface="HG丸ｺﾞｼｯｸM-PRO" panose="020F0600000000000000" pitchFamily="50" charset="-128"/>
                <a:ea typeface="HG丸ｺﾞｼｯｸM-PRO" panose="020F0600000000000000" pitchFamily="50" charset="-128"/>
              </a:rPr>
              <a:t>利益</a:t>
            </a:r>
            <a:endParaRPr kumimoji="1" lang="en-US" altLang="ja-JP" sz="2400" b="1" dirty="0">
              <a:latin typeface="HG丸ｺﾞｼｯｸM-PRO" panose="020F0600000000000000" pitchFamily="50" charset="-128"/>
              <a:ea typeface="HG丸ｺﾞｼｯｸM-PRO" panose="020F0600000000000000" pitchFamily="50" charset="-128"/>
            </a:endParaRPr>
          </a:p>
          <a:p>
            <a:pPr algn="ctr"/>
            <a:r>
              <a:rPr kumimoji="1" lang="en-US" altLang="ja-JP" sz="2400" b="1" dirty="0">
                <a:latin typeface="HG丸ｺﾞｼｯｸM-PRO" panose="020F0600000000000000" pitchFamily="50" charset="-128"/>
                <a:ea typeface="HG丸ｺﾞｼｯｸM-PRO" panose="020F0600000000000000" pitchFamily="50" charset="-128"/>
              </a:rPr>
              <a:t>5</a:t>
            </a:r>
            <a:r>
              <a:rPr kumimoji="1" lang="ja-JP" altLang="en-US" sz="2400" b="1" dirty="0">
                <a:latin typeface="HG丸ｺﾞｼｯｸM-PRO" panose="020F0600000000000000" pitchFamily="50" charset="-128"/>
                <a:ea typeface="HG丸ｺﾞｼｯｸM-PRO" panose="020F0600000000000000" pitchFamily="50" charset="-128"/>
              </a:rPr>
              <a:t>万円</a:t>
            </a:r>
          </a:p>
        </p:txBody>
      </p:sp>
      <p:sp>
        <p:nvSpPr>
          <p:cNvPr id="29" name="テキスト ボックス 28"/>
          <p:cNvSpPr txBox="1"/>
          <p:nvPr/>
        </p:nvSpPr>
        <p:spPr>
          <a:xfrm>
            <a:off x="609086" y="5823618"/>
            <a:ext cx="7434043" cy="461665"/>
          </a:xfrm>
          <a:prstGeom prst="rect">
            <a:avLst/>
          </a:prstGeom>
          <a:noFill/>
        </p:spPr>
        <p:txBody>
          <a:bodyPr wrap="square" rtlCol="0">
            <a:spAutoFit/>
          </a:bodyPr>
          <a:lstStyle/>
          <a:p>
            <a:r>
              <a:rPr kumimoji="1" lang="ja-JP" altLang="en-US" sz="2400" dirty="0">
                <a:solidFill>
                  <a:schemeClr val="tx2">
                    <a:lumMod val="50000"/>
                  </a:schemeClr>
                </a:solidFill>
                <a:latin typeface="HG丸ｺﾞｼｯｸM-PRO" panose="020F0600000000000000" pitchFamily="50" charset="-128"/>
                <a:ea typeface="HG丸ｺﾞｼｯｸM-PRO" panose="020F0600000000000000" pitchFamily="50" charset="-128"/>
              </a:rPr>
              <a:t>金利が上がると企業活動に確実にブレーキがかかる</a:t>
            </a:r>
          </a:p>
        </p:txBody>
      </p:sp>
      <p:sp>
        <p:nvSpPr>
          <p:cNvPr id="30" name="テキスト ボックス 29"/>
          <p:cNvSpPr txBox="1"/>
          <p:nvPr/>
        </p:nvSpPr>
        <p:spPr>
          <a:xfrm>
            <a:off x="3850696" y="3167322"/>
            <a:ext cx="2952808" cy="461665"/>
          </a:xfrm>
          <a:prstGeom prst="rect">
            <a:avLst/>
          </a:prstGeom>
          <a:noFill/>
        </p:spPr>
        <p:txBody>
          <a:bodyPr wrap="square" rtlCol="0">
            <a:spAutoFit/>
          </a:bodyPr>
          <a:lstStyle/>
          <a:p>
            <a:r>
              <a:rPr kumimoji="1" lang="ja-JP" altLang="en-US" sz="2400" b="1" dirty="0">
                <a:solidFill>
                  <a:schemeClr val="tx2">
                    <a:lumMod val="50000"/>
                  </a:schemeClr>
                </a:solidFill>
                <a:latin typeface="HG丸ｺﾞｼｯｸM-PRO" panose="020F0600000000000000" pitchFamily="50" charset="-128"/>
                <a:ea typeface="HG丸ｺﾞｼｯｸM-PRO" panose="020F0600000000000000" pitchFamily="50" charset="-128"/>
              </a:rPr>
              <a:t>事業を拡大すると</a:t>
            </a:r>
            <a:r>
              <a:rPr kumimoji="1" lang="en-US" altLang="ja-JP" sz="2400" b="1" dirty="0">
                <a:solidFill>
                  <a:schemeClr val="tx2">
                    <a:lumMod val="50000"/>
                  </a:schemeClr>
                </a:solidFill>
                <a:latin typeface="HG丸ｺﾞｼｯｸM-PRO" panose="020F0600000000000000" pitchFamily="50" charset="-128"/>
                <a:ea typeface="HG丸ｺﾞｼｯｸM-PRO" panose="020F0600000000000000" pitchFamily="50" charset="-128"/>
              </a:rPr>
              <a:t>…</a:t>
            </a:r>
            <a:endParaRPr kumimoji="1" lang="ja-JP" altLang="en-US" sz="2400" b="1" dirty="0">
              <a:solidFill>
                <a:schemeClr val="tx2">
                  <a:lumMod val="50000"/>
                </a:schemeClr>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76503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randombar(horizontal)">
                                      <p:cBhvr>
                                        <p:cTn id="62" dur="500"/>
                                        <p:tgtEl>
                                          <p:spTgt spid="27"/>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randombar(horizontal)">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par>
                                <p:cTn id="76" presetID="22" presetClass="entr" presetSubtype="4"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down)">
                                      <p:cBhvr>
                                        <p:cTn id="78" dur="500"/>
                                        <p:tgtEl>
                                          <p:spTgt spid="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2" grpId="0"/>
      <p:bldP spid="13" grpId="0" animBg="1"/>
      <p:bldP spid="14" grpId="0"/>
      <p:bldP spid="15" grpId="0"/>
      <p:bldP spid="16" grpId="0"/>
      <p:bldP spid="18" grpId="0"/>
      <p:bldP spid="21" grpId="0" animBg="1"/>
      <p:bldP spid="23" grpId="0"/>
      <p:bldP spid="24" grpId="0"/>
      <p:bldP spid="25" grpId="0" animBg="1"/>
      <p:bldP spid="26" grpId="0"/>
      <p:bldP spid="27" grpId="0" animBg="1"/>
      <p:bldP spid="28" grpId="0"/>
      <p:bldP spid="29" grpId="0"/>
      <p:bldP spid="3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金利と株価の関係</a:t>
            </a:r>
          </a:p>
        </p:txBody>
      </p:sp>
      <p:sp>
        <p:nvSpPr>
          <p:cNvPr id="30" name="テキスト ボックス 29"/>
          <p:cNvSpPr txBox="1"/>
          <p:nvPr/>
        </p:nvSpPr>
        <p:spPr>
          <a:xfrm>
            <a:off x="1024341" y="884433"/>
            <a:ext cx="6459793"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過去の株価大暴落は金利が関係している</a:t>
            </a:r>
          </a:p>
        </p:txBody>
      </p:sp>
      <p:sp>
        <p:nvSpPr>
          <p:cNvPr id="31" name="テキスト ボックス 30"/>
          <p:cNvSpPr txBox="1"/>
          <p:nvPr/>
        </p:nvSpPr>
        <p:spPr>
          <a:xfrm>
            <a:off x="1024341" y="1526190"/>
            <a:ext cx="6459793"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世界恐慌、ブラックマンデー、バブル崩壊</a:t>
            </a:r>
          </a:p>
        </p:txBody>
      </p:sp>
      <p:sp>
        <p:nvSpPr>
          <p:cNvPr id="32" name="テキスト ボックス 31"/>
          <p:cNvSpPr txBox="1"/>
          <p:nvPr/>
        </p:nvSpPr>
        <p:spPr>
          <a:xfrm>
            <a:off x="1024341" y="2167948"/>
            <a:ext cx="6459793"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金利と株価は密接に関連</a:t>
            </a:r>
          </a:p>
        </p:txBody>
      </p:sp>
      <p:sp>
        <p:nvSpPr>
          <p:cNvPr id="33" name="テキスト ボックス 32"/>
          <p:cNvSpPr txBox="1"/>
          <p:nvPr/>
        </p:nvSpPr>
        <p:spPr>
          <a:xfrm>
            <a:off x="1024341" y="3980599"/>
            <a:ext cx="7008614" cy="461665"/>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量的緩和、引締め、金融の出口政策は金利の話し</a:t>
            </a:r>
          </a:p>
        </p:txBody>
      </p:sp>
      <p:sp>
        <p:nvSpPr>
          <p:cNvPr id="34" name="テキスト ボックス 33"/>
          <p:cNvSpPr txBox="1"/>
          <p:nvPr/>
        </p:nvSpPr>
        <p:spPr>
          <a:xfrm>
            <a:off x="1024341" y="2881012"/>
            <a:ext cx="7008614" cy="830997"/>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金利に関する政策は経済にとって綱渡り</a:t>
            </a:r>
            <a:endParaRPr kumimoji="1" lang="en-US" altLang="ja-JP" sz="2400" dirty="0">
              <a:latin typeface="HG丸ｺﾞｼｯｸM-PRO" panose="020F0600000000000000" pitchFamily="50" charset="-128"/>
              <a:ea typeface="HG丸ｺﾞｼｯｸM-PRO" panose="020F0600000000000000" pitchFamily="50" charset="-128"/>
            </a:endParaRPr>
          </a:p>
          <a:p>
            <a:r>
              <a:rPr kumimoji="1" lang="ja-JP" altLang="en-US" sz="2400" dirty="0">
                <a:latin typeface="HG丸ｺﾞｼｯｸM-PRO" panose="020F0600000000000000" pitchFamily="50" charset="-128"/>
                <a:ea typeface="HG丸ｺﾞｼｯｸM-PRO" panose="020F0600000000000000" pitchFamily="50" charset="-128"/>
              </a:rPr>
              <a:t>　　　　　　（ 非常に重要 ）</a:t>
            </a:r>
          </a:p>
        </p:txBody>
      </p:sp>
    </p:spTree>
    <p:extLst>
      <p:ext uri="{BB962C8B-B14F-4D97-AF65-F5344CB8AC3E}">
        <p14:creationId xmlns:p14="http://schemas.microsoft.com/office/powerpoint/2010/main" val="214128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down)">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今日のまとめ</a:t>
            </a:r>
          </a:p>
        </p:txBody>
      </p:sp>
      <p:sp>
        <p:nvSpPr>
          <p:cNvPr id="30" name="テキスト ボックス 29"/>
          <p:cNvSpPr txBox="1"/>
          <p:nvPr/>
        </p:nvSpPr>
        <p:spPr>
          <a:xfrm>
            <a:off x="1024341" y="884433"/>
            <a:ext cx="7578885" cy="1200329"/>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一般的にリスクが高いと言われている株式投資</a:t>
            </a:r>
            <a:r>
              <a:rPr kumimoji="1" lang="ja-JP" altLang="en-US" sz="2400">
                <a:latin typeface="HG丸ｺﾞｼｯｸM-PRO" panose="020F0600000000000000" pitchFamily="50" charset="-128"/>
                <a:ea typeface="HG丸ｺﾞｼｯｸM-PRO" panose="020F0600000000000000" pitchFamily="50" charset="-128"/>
              </a:rPr>
              <a:t>（株式投資信託）</a:t>
            </a:r>
            <a:r>
              <a:rPr kumimoji="1" lang="ja-JP" altLang="en-US" sz="2400" dirty="0">
                <a:latin typeface="HG丸ｺﾞｼｯｸM-PRO" panose="020F0600000000000000" pitchFamily="50" charset="-128"/>
                <a:ea typeface="HG丸ｺﾞｼｯｸM-PRO" panose="020F0600000000000000" pitchFamily="50" charset="-128"/>
              </a:rPr>
              <a:t>が、金融資産の中で一番パォーマンスが高く、</a:t>
            </a:r>
            <a:r>
              <a:rPr kumimoji="1" lang="ja-JP" altLang="en-US" sz="2400" u="sng" dirty="0">
                <a:solidFill>
                  <a:srgbClr val="0070C0"/>
                </a:solidFill>
                <a:latin typeface="HG丸ｺﾞｼｯｸM-PRO" panose="020F0600000000000000" pitchFamily="50" charset="-128"/>
                <a:ea typeface="HG丸ｺﾞｼｯｸM-PRO" panose="020F0600000000000000" pitchFamily="50" charset="-128"/>
              </a:rPr>
              <a:t>長期的</a:t>
            </a:r>
            <a:r>
              <a:rPr kumimoji="1" lang="ja-JP" altLang="en-US" sz="2400" dirty="0">
                <a:latin typeface="HG丸ｺﾞｼｯｸM-PRO" panose="020F0600000000000000" pitchFamily="50" charset="-128"/>
                <a:ea typeface="HG丸ｺﾞｼｯｸM-PRO" panose="020F0600000000000000" pitchFamily="50" charset="-128"/>
              </a:rPr>
              <a:t>には一番安全。</a:t>
            </a:r>
          </a:p>
        </p:txBody>
      </p:sp>
      <p:sp>
        <p:nvSpPr>
          <p:cNvPr id="32" name="テキスト ボックス 31"/>
          <p:cNvSpPr txBox="1"/>
          <p:nvPr/>
        </p:nvSpPr>
        <p:spPr>
          <a:xfrm>
            <a:off x="1024341" y="2311760"/>
            <a:ext cx="7578885" cy="1200329"/>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資産運用の成果に自分の能力は全く無関係。</a:t>
            </a:r>
            <a:endParaRPr kumimoji="1" lang="en-US" altLang="ja-JP" sz="2400" dirty="0">
              <a:latin typeface="HG丸ｺﾞｼｯｸM-PRO" panose="020F0600000000000000" pitchFamily="50" charset="-128"/>
              <a:ea typeface="HG丸ｺﾞｼｯｸM-PRO" panose="020F0600000000000000" pitchFamily="50" charset="-128"/>
            </a:endParaRPr>
          </a:p>
          <a:p>
            <a:r>
              <a:rPr kumimoji="1" lang="ja-JP" altLang="en-US" sz="2400" dirty="0">
                <a:latin typeface="HG丸ｺﾞｼｯｸM-PRO" panose="020F0600000000000000" pitchFamily="50" charset="-128"/>
                <a:ea typeface="HG丸ｺﾞｼｯｸM-PRO" panose="020F0600000000000000" pitchFamily="50" charset="-128"/>
              </a:rPr>
              <a:t>自分のところに置いておくことで、減る可能性はあるが増えることはない。</a:t>
            </a:r>
          </a:p>
        </p:txBody>
      </p:sp>
      <p:sp>
        <p:nvSpPr>
          <p:cNvPr id="7" name="テキスト ボックス 6"/>
          <p:cNvSpPr txBox="1"/>
          <p:nvPr/>
        </p:nvSpPr>
        <p:spPr>
          <a:xfrm>
            <a:off x="1024341" y="3739087"/>
            <a:ext cx="8326136" cy="1200329"/>
          </a:xfrm>
          <a:prstGeom prst="rect">
            <a:avLst/>
          </a:prstGeom>
          <a:noFill/>
        </p:spPr>
        <p:txBody>
          <a:bodyPr wrap="square" rtlCol="0">
            <a:spAutoFit/>
          </a:bodyPr>
          <a:lstStyle/>
          <a:p>
            <a:r>
              <a:rPr kumimoji="1" lang="ja-JP" altLang="en-US" sz="2400" dirty="0">
                <a:latin typeface="HG丸ｺﾞｼｯｸM-PRO" panose="020F0600000000000000" pitchFamily="50" charset="-128"/>
                <a:ea typeface="HG丸ｺﾞｼｯｸM-PRO" panose="020F0600000000000000" pitchFamily="50" charset="-128"/>
              </a:rPr>
              <a:t>圧倒的に優秀な経営者、投資信託、増える仕組み</a:t>
            </a:r>
            <a:endParaRPr kumimoji="1" lang="en-US" altLang="ja-JP" sz="2400" dirty="0">
              <a:latin typeface="HG丸ｺﾞｼｯｸM-PRO" panose="020F0600000000000000" pitchFamily="50" charset="-128"/>
              <a:ea typeface="HG丸ｺﾞｼｯｸM-PRO" panose="020F0600000000000000" pitchFamily="50" charset="-128"/>
            </a:endParaRPr>
          </a:p>
          <a:p>
            <a:r>
              <a:rPr kumimoji="1" lang="ja-JP" altLang="en-US" sz="2400" dirty="0">
                <a:latin typeface="HG丸ｺﾞｼｯｸM-PRO" panose="020F0600000000000000" pitchFamily="50" charset="-128"/>
                <a:ea typeface="HG丸ｺﾞｼｯｸM-PRO" panose="020F0600000000000000" pitchFamily="50" charset="-128"/>
              </a:rPr>
              <a:t>を使い、無能な自分からお金を開放してあげる。</a:t>
            </a:r>
            <a:endParaRPr kumimoji="1" lang="en-US" altLang="ja-JP" sz="2400" dirty="0">
              <a:latin typeface="HG丸ｺﾞｼｯｸM-PRO" panose="020F0600000000000000" pitchFamily="50" charset="-128"/>
              <a:ea typeface="HG丸ｺﾞｼｯｸM-PRO" panose="020F0600000000000000" pitchFamily="50" charset="-128"/>
            </a:endParaRPr>
          </a:p>
          <a:p>
            <a:r>
              <a:rPr kumimoji="1" lang="ja-JP" altLang="en-US" sz="2400" dirty="0">
                <a:latin typeface="HG丸ｺﾞｼｯｸM-PRO" panose="020F0600000000000000" pitchFamily="50" charset="-128"/>
                <a:ea typeface="HG丸ｺﾞｼｯｸM-PRO" panose="020F0600000000000000" pitchFamily="50" charset="-128"/>
              </a:rPr>
              <a:t>お金の過保護はやめる。お金の成長を邪魔しない！！</a:t>
            </a:r>
          </a:p>
        </p:txBody>
      </p:sp>
      <p:sp>
        <p:nvSpPr>
          <p:cNvPr id="8" name="テキスト ボックス 7"/>
          <p:cNvSpPr txBox="1"/>
          <p:nvPr/>
        </p:nvSpPr>
        <p:spPr>
          <a:xfrm>
            <a:off x="139318" y="5166414"/>
            <a:ext cx="9211159" cy="584775"/>
          </a:xfrm>
          <a:prstGeom prst="rect">
            <a:avLst/>
          </a:prstGeom>
          <a:noFill/>
        </p:spPr>
        <p:txBody>
          <a:bodyPr wrap="square" rtlCol="0">
            <a:spAutoFit/>
          </a:bodyPr>
          <a:lstStyle/>
          <a:p>
            <a:r>
              <a:rPr kumimoji="1" lang="ja-JP" altLang="en-US" sz="3200" b="1" u="sng" dirty="0">
                <a:solidFill>
                  <a:srgbClr val="0070C0"/>
                </a:solidFill>
                <a:latin typeface="HGS創英角ﾎﾟｯﾌﾟ体" panose="040B0A00000000000000" pitchFamily="50" charset="-128"/>
                <a:ea typeface="HGS創英角ﾎﾟｯﾌﾟ体" panose="040B0A00000000000000" pitchFamily="50" charset="-128"/>
              </a:rPr>
              <a:t>この３つを理解すれば金は驚くほど増える！！</a:t>
            </a:r>
          </a:p>
        </p:txBody>
      </p:sp>
      <p:sp>
        <p:nvSpPr>
          <p:cNvPr id="2" name="テキスト ボックス 1"/>
          <p:cNvSpPr txBox="1"/>
          <p:nvPr/>
        </p:nvSpPr>
        <p:spPr>
          <a:xfrm>
            <a:off x="375412" y="1193113"/>
            <a:ext cx="521110" cy="646331"/>
          </a:xfrm>
          <a:prstGeom prst="rect">
            <a:avLst/>
          </a:prstGeom>
          <a:noFill/>
        </p:spPr>
        <p:txBody>
          <a:bodyPr wrap="square" rtlCol="0">
            <a:spAutoFit/>
          </a:bodyPr>
          <a:lstStyle/>
          <a:p>
            <a:r>
              <a:rPr kumimoji="1" lang="ja-JP" altLang="en-US" sz="3600" dirty="0"/>
              <a:t>①</a:t>
            </a:r>
          </a:p>
        </p:txBody>
      </p:sp>
      <p:sp>
        <p:nvSpPr>
          <p:cNvPr id="9" name="テキスト ボックス 8"/>
          <p:cNvSpPr txBox="1"/>
          <p:nvPr/>
        </p:nvSpPr>
        <p:spPr>
          <a:xfrm>
            <a:off x="375412" y="2533433"/>
            <a:ext cx="521110" cy="646331"/>
          </a:xfrm>
          <a:prstGeom prst="rect">
            <a:avLst/>
          </a:prstGeom>
          <a:noFill/>
        </p:spPr>
        <p:txBody>
          <a:bodyPr wrap="square" rtlCol="0">
            <a:spAutoFit/>
          </a:bodyPr>
          <a:lstStyle/>
          <a:p>
            <a:r>
              <a:rPr kumimoji="1" lang="ja-JP" altLang="en-US" sz="3600" dirty="0"/>
              <a:t>②</a:t>
            </a:r>
          </a:p>
        </p:txBody>
      </p:sp>
      <p:sp>
        <p:nvSpPr>
          <p:cNvPr id="10" name="テキスト ボックス 9"/>
          <p:cNvSpPr txBox="1"/>
          <p:nvPr/>
        </p:nvSpPr>
        <p:spPr>
          <a:xfrm>
            <a:off x="375412" y="4016086"/>
            <a:ext cx="521110" cy="646331"/>
          </a:xfrm>
          <a:prstGeom prst="rect">
            <a:avLst/>
          </a:prstGeom>
          <a:noFill/>
        </p:spPr>
        <p:txBody>
          <a:bodyPr wrap="square" rtlCol="0">
            <a:spAutoFit/>
          </a:bodyPr>
          <a:lstStyle/>
          <a:p>
            <a:r>
              <a:rPr kumimoji="1" lang="ja-JP" altLang="en-US" sz="3600" dirty="0"/>
              <a:t>③</a:t>
            </a:r>
          </a:p>
        </p:txBody>
      </p:sp>
    </p:spTree>
    <p:extLst>
      <p:ext uri="{BB962C8B-B14F-4D97-AF65-F5344CB8AC3E}">
        <p14:creationId xmlns:p14="http://schemas.microsoft.com/office/powerpoint/2010/main" val="142124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a:extLst>
              <a:ext uri="{28A0092B-C50C-407E-A947-70E740481C1C}">
                <a14:useLocalDpi xmlns:a14="http://schemas.microsoft.com/office/drawing/2010/main" val="0"/>
              </a:ext>
            </a:extLst>
          </a:blip>
          <a:srcRect l="1699" t="10547" r="1699" b="2403"/>
          <a:stretch/>
        </p:blipFill>
        <p:spPr>
          <a:xfrm>
            <a:off x="697458" y="1025182"/>
            <a:ext cx="7868203" cy="5198636"/>
          </a:xfrm>
          <a:prstGeom prst="rect">
            <a:avLst/>
          </a:prstGeom>
        </p:spPr>
      </p:pic>
      <p:sp>
        <p:nvSpPr>
          <p:cNvPr id="6" name="円/楕円 5"/>
          <p:cNvSpPr/>
          <p:nvPr/>
        </p:nvSpPr>
        <p:spPr>
          <a:xfrm>
            <a:off x="4819168" y="1494581"/>
            <a:ext cx="1434148" cy="865161"/>
          </a:xfrm>
          <a:prstGeom prst="ellipse">
            <a:avLst/>
          </a:prstGeom>
          <a:noFill/>
          <a:ln w="127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268331" y="2928599"/>
            <a:ext cx="4059456" cy="1171452"/>
          </a:xfrm>
          <a:prstGeom prst="ellipse">
            <a:avLst/>
          </a:prstGeom>
          <a:noFill/>
          <a:ln w="127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今日のまとめ</a:t>
            </a:r>
          </a:p>
        </p:txBody>
      </p:sp>
      <p:sp>
        <p:nvSpPr>
          <p:cNvPr id="2" name="右カーブ矢印 1"/>
          <p:cNvSpPr/>
          <p:nvPr/>
        </p:nvSpPr>
        <p:spPr>
          <a:xfrm rot="2827326">
            <a:off x="3241985" y="510787"/>
            <a:ext cx="1231900" cy="234039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23888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800" t="11294" r="5544" b="3869"/>
          <a:stretch/>
        </p:blipFill>
        <p:spPr>
          <a:xfrm>
            <a:off x="1095469" y="1086415"/>
            <a:ext cx="6482281" cy="5266046"/>
          </a:xfrm>
        </p:spPr>
      </p:pic>
      <p:sp>
        <p:nvSpPr>
          <p:cNvPr id="5"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今日のまとめ</a:t>
            </a:r>
          </a:p>
        </p:txBody>
      </p:sp>
      <p:sp>
        <p:nvSpPr>
          <p:cNvPr id="7" name="円/楕円 6"/>
          <p:cNvSpPr/>
          <p:nvPr/>
        </p:nvSpPr>
        <p:spPr>
          <a:xfrm>
            <a:off x="2570164" y="5073445"/>
            <a:ext cx="507334" cy="462117"/>
          </a:xfrm>
          <a:prstGeom prst="ellipse">
            <a:avLst/>
          </a:prstGeom>
          <a:noFill/>
          <a:ln w="698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左カーブ矢印 2"/>
          <p:cNvSpPr/>
          <p:nvPr/>
        </p:nvSpPr>
        <p:spPr>
          <a:xfrm rot="14025081">
            <a:off x="3782228" y="-46855"/>
            <a:ext cx="1272321" cy="579059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爆発 2 1"/>
          <p:cNvSpPr/>
          <p:nvPr/>
        </p:nvSpPr>
        <p:spPr>
          <a:xfrm>
            <a:off x="6444044" y="1752600"/>
            <a:ext cx="1645855" cy="1101828"/>
          </a:xfrm>
          <a:prstGeom prst="irregularSeal2">
            <a:avLst/>
          </a:prstGeom>
          <a:noFill/>
          <a:ln w="698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205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 presetClass="entr" presetSubtype="0" fill="hold" grpId="0" nodeType="afterEffect">
                                  <p:stCondLst>
                                    <p:cond delay="30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今日のまとめ</a:t>
            </a:r>
          </a:p>
        </p:txBody>
      </p:sp>
      <p:pic>
        <p:nvPicPr>
          <p:cNvPr id="6" name="図 5"/>
          <p:cNvPicPr>
            <a:picLocks noChangeAspect="1"/>
          </p:cNvPicPr>
          <p:nvPr/>
        </p:nvPicPr>
        <p:blipFill rotWithShape="1">
          <a:blip r:embed="rId3"/>
          <a:srcRect l="15714" t="36413" r="6588" b="13301"/>
          <a:stretch/>
        </p:blipFill>
        <p:spPr>
          <a:xfrm>
            <a:off x="7408" y="1524000"/>
            <a:ext cx="9136592" cy="3695700"/>
          </a:xfrm>
          <a:prstGeom prst="rect">
            <a:avLst/>
          </a:prstGeom>
        </p:spPr>
      </p:pic>
      <p:pic>
        <p:nvPicPr>
          <p:cNvPr id="1028" name="Picture 4" descr="http://www.newsweekjapan.jp/stories/assets_c/2017/09/reuters20170904175955-thumb-720xauto.jpg"/>
          <p:cNvPicPr>
            <a:picLocks noChangeAspect="1" noChangeArrowheads="1"/>
          </p:cNvPicPr>
          <p:nvPr/>
        </p:nvPicPr>
        <p:blipFill rotWithShape="1">
          <a:blip r:embed="rId4">
            <a:extLst>
              <a:ext uri="{28A0092B-C50C-407E-A947-70E740481C1C}">
                <a14:useLocalDpi xmlns:a14="http://schemas.microsoft.com/office/drawing/2010/main" val="0"/>
              </a:ext>
            </a:extLst>
          </a:blip>
          <a:srcRect l="39583" t="11169" r="38009" b="18685"/>
          <a:stretch/>
        </p:blipFill>
        <p:spPr bwMode="auto">
          <a:xfrm>
            <a:off x="7845123" y="-938460"/>
            <a:ext cx="1298877"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60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10000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1000" fill="hold"/>
                                        <p:tgtEl>
                                          <p:spTgt spid="1028"/>
                                        </p:tgtEl>
                                        <p:attrNameLst>
                                          <p:attrName>ppt_x</p:attrName>
                                        </p:attrNameLst>
                                      </p:cBhvr>
                                      <p:tavLst>
                                        <p:tav tm="0">
                                          <p:val>
                                            <p:strVal val="#ppt_x"/>
                                          </p:val>
                                        </p:tav>
                                        <p:tav tm="100000">
                                          <p:val>
                                            <p:strVal val="#ppt_x"/>
                                          </p:val>
                                        </p:tav>
                                      </p:tavLst>
                                    </p:anim>
                                    <p:anim calcmode="lin" valueType="num">
                                      <p:cBhvr additive="base">
                                        <p:cTn id="8" dur="10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39318" y="170746"/>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今日のまとめ</a:t>
            </a:r>
          </a:p>
        </p:txBody>
      </p:sp>
      <p:sp>
        <p:nvSpPr>
          <p:cNvPr id="5" name="タイトル 1"/>
          <p:cNvSpPr txBox="1">
            <a:spLocks/>
          </p:cNvSpPr>
          <p:nvPr/>
        </p:nvSpPr>
        <p:spPr>
          <a:xfrm>
            <a:off x="1080287" y="1934692"/>
            <a:ext cx="7021639" cy="1995805"/>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800" b="1" u="sng" dirty="0">
                <a:latin typeface="HG丸ｺﾞｼｯｸM-PRO" panose="020F0600000000000000" pitchFamily="50" charset="-128"/>
                <a:ea typeface="HG丸ｺﾞｼｯｸM-PRO" panose="020F0600000000000000" pitchFamily="50" charset="-128"/>
              </a:rPr>
              <a:t>株式と株式投資信託</a:t>
            </a:r>
            <a:endParaRPr lang="en-US" altLang="ja-JP" sz="2800" b="1" u="sng"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（アクティブ）</a:t>
            </a:r>
            <a:endParaRPr lang="en-US" altLang="ja-JP" sz="2800" b="1"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・お金、投資、運用哲学を</a:t>
            </a:r>
            <a:endParaRPr lang="en-US" altLang="ja-JP" sz="2800" b="1"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理解していることが条件</a:t>
            </a:r>
            <a:endParaRPr lang="en-US" altLang="ja-JP" sz="2800" b="1" dirty="0">
              <a:latin typeface="HG丸ｺﾞｼｯｸM-PRO" panose="020F0600000000000000" pitchFamily="50" charset="-128"/>
              <a:ea typeface="HG丸ｺﾞｼｯｸM-PRO" panose="020F0600000000000000" pitchFamily="50" charset="-128"/>
            </a:endParaRPr>
          </a:p>
          <a:p>
            <a:r>
              <a:rPr lang="ja-JP" altLang="en-US" sz="1600" b="1" dirty="0">
                <a:latin typeface="HG丸ｺﾞｼｯｸM-PRO" panose="020F0600000000000000" pitchFamily="50" charset="-128"/>
                <a:ea typeface="HG丸ｺﾞｼｯｸM-PRO" panose="020F0600000000000000" pitchFamily="50" charset="-128"/>
              </a:rPr>
              <a:t>（優秀な経営者、ファンドマネージャー、増える仕組みをフル活用）</a:t>
            </a:r>
            <a:endParaRPr lang="en-US" altLang="ja-JP" sz="1600" b="1" dirty="0">
              <a:latin typeface="HG丸ｺﾞｼｯｸM-PRO" panose="020F0600000000000000" pitchFamily="50" charset="-128"/>
              <a:ea typeface="HG丸ｺﾞｼｯｸM-PRO" panose="020F0600000000000000" pitchFamily="50" charset="-128"/>
            </a:endParaRPr>
          </a:p>
          <a:p>
            <a:r>
              <a:rPr lang="ja-JP" altLang="en-US" sz="1600" b="1" dirty="0">
                <a:latin typeface="HG丸ｺﾞｼｯｸM-PRO" panose="020F0600000000000000" pitchFamily="50" charset="-128"/>
                <a:ea typeface="HG丸ｺﾞｼｯｸM-PRO" panose="020F0600000000000000" pitchFamily="50" charset="-128"/>
              </a:rPr>
              <a:t>                     </a:t>
            </a:r>
            <a:r>
              <a:rPr lang="en-US" altLang="ja-JP" sz="1600" b="1" dirty="0">
                <a:latin typeface="HG丸ｺﾞｼｯｸM-PRO" panose="020F0600000000000000" pitchFamily="50" charset="-128"/>
                <a:ea typeface="HG丸ｺﾞｼｯｸM-PRO" panose="020F0600000000000000" pitchFamily="50" charset="-128"/>
              </a:rPr>
              <a:t>※</a:t>
            </a:r>
            <a:r>
              <a:rPr lang="ja-JP" altLang="en-US" sz="1600" b="1" dirty="0">
                <a:latin typeface="HG丸ｺﾞｼｯｸM-PRO" panose="020F0600000000000000" pitchFamily="50" charset="-128"/>
                <a:ea typeface="HG丸ｺﾞｼｯｸM-PRO" panose="020F0600000000000000" pitchFamily="50" charset="-128"/>
              </a:rPr>
              <a:t> 自分の能力で増やす訳ではない）</a:t>
            </a:r>
            <a:endParaRPr lang="en-US" altLang="ja-JP" sz="1600" b="1"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a:t>
            </a:r>
          </a:p>
        </p:txBody>
      </p:sp>
      <p:sp>
        <p:nvSpPr>
          <p:cNvPr id="7" name="タイトル 1"/>
          <p:cNvSpPr txBox="1">
            <a:spLocks/>
          </p:cNvSpPr>
          <p:nvPr/>
        </p:nvSpPr>
        <p:spPr>
          <a:xfrm>
            <a:off x="918699" y="741057"/>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3200" b="1" dirty="0">
                <a:latin typeface="HG丸ｺﾞｼｯｸM-PRO" panose="020F0600000000000000" pitchFamily="50" charset="-128"/>
                <a:ea typeface="HG丸ｺﾞｼｯｸM-PRO" panose="020F0600000000000000" pitchFamily="50" charset="-128"/>
              </a:rPr>
              <a:t>一番優れている金融商品は？</a:t>
            </a:r>
          </a:p>
        </p:txBody>
      </p:sp>
      <p:sp>
        <p:nvSpPr>
          <p:cNvPr id="8" name="タイトル 1"/>
          <p:cNvSpPr txBox="1">
            <a:spLocks/>
          </p:cNvSpPr>
          <p:nvPr/>
        </p:nvSpPr>
        <p:spPr>
          <a:xfrm>
            <a:off x="1893761" y="3093753"/>
            <a:ext cx="7344816" cy="48668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sz="3200" b="1" dirty="0">
              <a:latin typeface="HG丸ｺﾞｼｯｸM-PRO" panose="020F0600000000000000" pitchFamily="50" charset="-128"/>
              <a:ea typeface="HG丸ｺﾞｼｯｸM-PRO" panose="020F0600000000000000" pitchFamily="50" charset="-128"/>
            </a:endParaRPr>
          </a:p>
        </p:txBody>
      </p:sp>
      <p:sp>
        <p:nvSpPr>
          <p:cNvPr id="10" name="タイトル 1"/>
          <p:cNvSpPr txBox="1">
            <a:spLocks/>
          </p:cNvSpPr>
          <p:nvPr/>
        </p:nvSpPr>
        <p:spPr>
          <a:xfrm>
            <a:off x="1080287" y="3411876"/>
            <a:ext cx="7345958" cy="1677682"/>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ct val="0"/>
              </a:spcBef>
              <a:buFont typeface="Arial" pitchFamily="34" charset="0"/>
              <a:buNone/>
              <a:defRPr kumimoji="1" lang="ja-JP" sz="2550" kern="1200">
                <a:solidFill>
                  <a:schemeClr val="tx1">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4800" b="1" u="sng" dirty="0">
                <a:latin typeface="HG丸ｺﾞｼｯｸM-PRO" panose="020F0600000000000000" pitchFamily="50" charset="-128"/>
                <a:ea typeface="HG丸ｺﾞｼｯｸM-PRO" panose="020F0600000000000000" pitchFamily="50" charset="-128"/>
              </a:rPr>
              <a:t>株式投資信託</a:t>
            </a:r>
            <a:endParaRPr lang="en-US" altLang="ja-JP" sz="2800" b="1" u="sng"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（インデックス）　　　　　　　　　　　　　　　　　　　　　　　　　　　　　　　　　　　　　　　</a:t>
            </a:r>
            <a:endParaRPr lang="en-US" altLang="ja-JP" sz="2800" b="1" dirty="0">
              <a:latin typeface="HG丸ｺﾞｼｯｸM-PRO" panose="020F0600000000000000" pitchFamily="50" charset="-128"/>
              <a:ea typeface="HG丸ｺﾞｼｯｸM-PRO" panose="020F0600000000000000" pitchFamily="50" charset="-128"/>
            </a:endParaRPr>
          </a:p>
          <a:p>
            <a:r>
              <a:rPr lang="ja-JP" altLang="en-US" sz="2800" b="1" dirty="0">
                <a:latin typeface="HG丸ｺﾞｼｯｸM-PRO" panose="020F0600000000000000" pitchFamily="50" charset="-128"/>
                <a:ea typeface="HG丸ｺﾞｼｯｸM-PRO" panose="020F0600000000000000" pitchFamily="50" charset="-128"/>
              </a:rPr>
              <a:t>　　・何も解らなくていい</a:t>
            </a:r>
            <a:r>
              <a:rPr lang="ja-JP" altLang="en-US" sz="1600" b="1" dirty="0">
                <a:latin typeface="HG丸ｺﾞｼｯｸM-PRO" panose="020F0600000000000000" pitchFamily="50" charset="-128"/>
                <a:ea typeface="HG丸ｺﾞｼｯｸM-PRO" panose="020F0600000000000000" pitchFamily="50" charset="-128"/>
              </a:rPr>
              <a:t>（増える仕組みのみ利用）</a:t>
            </a:r>
            <a:r>
              <a:rPr lang="ja-JP" altLang="en-US" sz="2800" b="1" dirty="0">
                <a:latin typeface="HG丸ｺﾞｼｯｸM-PRO" panose="020F0600000000000000" pitchFamily="50" charset="-128"/>
                <a:ea typeface="HG丸ｺﾞｼｯｸM-PRO" panose="020F0600000000000000" pitchFamily="50" charset="-128"/>
              </a:rPr>
              <a:t>　</a:t>
            </a:r>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462" y="5207754"/>
            <a:ext cx="1079652" cy="1079652"/>
          </a:xfrm>
          <a:prstGeom prst="rect">
            <a:avLst/>
          </a:prstGeom>
        </p:spPr>
      </p:pic>
      <p:sp>
        <p:nvSpPr>
          <p:cNvPr id="3" name="正方形/長方形 2"/>
          <p:cNvSpPr/>
          <p:nvPr/>
        </p:nvSpPr>
        <p:spPr>
          <a:xfrm>
            <a:off x="1746306" y="5207754"/>
            <a:ext cx="7169094" cy="1200329"/>
          </a:xfrm>
          <a:prstGeom prst="rect">
            <a:avLst/>
          </a:prstGeom>
        </p:spPr>
        <p:txBody>
          <a:bodyPr wrap="square">
            <a:spAutoFit/>
          </a:bodyPr>
          <a:lstStyle/>
          <a:p>
            <a:r>
              <a:rPr lang="ja-JP" altLang="en-US" b="1" dirty="0">
                <a:solidFill>
                  <a:srgbClr val="002060"/>
                </a:solidFill>
                <a:latin typeface="HG丸ｺﾞｼｯｸM-PRO" panose="020F0600000000000000" pitchFamily="50" charset="-128"/>
                <a:ea typeface="HG丸ｺﾞｼｯｸM-PRO" panose="020F0600000000000000" pitchFamily="50" charset="-128"/>
              </a:rPr>
              <a:t>ステート・ストリート・グローバル・アドバイザーズ</a:t>
            </a:r>
            <a:endParaRPr lang="en-US" altLang="ja-JP" b="1" dirty="0">
              <a:solidFill>
                <a:srgbClr val="002060"/>
              </a:solidFill>
              <a:latin typeface="HG丸ｺﾞｼｯｸM-PRO" panose="020F0600000000000000" pitchFamily="50" charset="-128"/>
              <a:ea typeface="HG丸ｺﾞｼｯｸM-PRO" panose="020F0600000000000000" pitchFamily="50" charset="-128"/>
            </a:endParaRPr>
          </a:p>
          <a:p>
            <a:r>
              <a:rPr lang="ja-JP" altLang="en-US" b="1" dirty="0">
                <a:solidFill>
                  <a:srgbClr val="002060"/>
                </a:solidFill>
                <a:latin typeface="HG丸ｺﾞｼｯｸM-PRO" panose="020F0600000000000000" pitchFamily="50" charset="-128"/>
                <a:ea typeface="HG丸ｺﾞｼｯｸM-PRO" panose="020F0600000000000000" pitchFamily="50" charset="-128"/>
              </a:rPr>
              <a:t>「全世界株式インデックス・ファンド」 </a:t>
            </a:r>
          </a:p>
          <a:p>
            <a:r>
              <a:rPr lang="ja-JP" altLang="en-US" b="1" dirty="0">
                <a:solidFill>
                  <a:srgbClr val="002060"/>
                </a:solidFill>
                <a:latin typeface="HG丸ｺﾞｼｯｸM-PRO" panose="020F0600000000000000" pitchFamily="50" charset="-128"/>
                <a:ea typeface="HG丸ｺﾞｼｯｸM-PRO" panose="020F0600000000000000" pitchFamily="50" charset="-128"/>
              </a:rPr>
              <a:t>日本を含む全世界</a:t>
            </a:r>
            <a:r>
              <a:rPr lang="en-US" altLang="ja-JP" b="1" dirty="0">
                <a:solidFill>
                  <a:srgbClr val="002060"/>
                </a:solidFill>
                <a:latin typeface="HG丸ｺﾞｼｯｸM-PRO" panose="020F0600000000000000" pitchFamily="50" charset="-128"/>
                <a:ea typeface="HG丸ｺﾞｼｯｸM-PRO" panose="020F0600000000000000" pitchFamily="50" charset="-128"/>
              </a:rPr>
              <a:t>47</a:t>
            </a:r>
            <a:r>
              <a:rPr lang="ja-JP" altLang="en-US" b="1" dirty="0">
                <a:solidFill>
                  <a:srgbClr val="002060"/>
                </a:solidFill>
                <a:latin typeface="HG丸ｺﾞｼｯｸM-PRO" panose="020F0600000000000000" pitchFamily="50" charset="-128"/>
                <a:ea typeface="HG丸ｺﾞｼｯｸM-PRO" panose="020F0600000000000000" pitchFamily="50" charset="-128"/>
              </a:rPr>
              <a:t>カ国の株式に同ファンド</a:t>
            </a:r>
            <a:r>
              <a:rPr lang="en-US" altLang="ja-JP" b="1" dirty="0">
                <a:solidFill>
                  <a:srgbClr val="002060"/>
                </a:solidFill>
                <a:latin typeface="HG丸ｺﾞｼｯｸM-PRO" panose="020F0600000000000000" pitchFamily="50" charset="-128"/>
                <a:ea typeface="HG丸ｺﾞｼｯｸM-PRO" panose="020F0600000000000000" pitchFamily="50" charset="-128"/>
              </a:rPr>
              <a:t>1</a:t>
            </a:r>
            <a:r>
              <a:rPr lang="ja-JP" altLang="en-US" b="1" dirty="0">
                <a:solidFill>
                  <a:srgbClr val="002060"/>
                </a:solidFill>
                <a:latin typeface="HG丸ｺﾞｼｯｸM-PRO" panose="020F0600000000000000" pitchFamily="50" charset="-128"/>
                <a:ea typeface="HG丸ｺﾞｼｯｸM-PRO" panose="020F0600000000000000" pitchFamily="50" charset="-128"/>
              </a:rPr>
              <a:t>本で投資可能に</a:t>
            </a:r>
            <a:endParaRPr lang="en-US" altLang="ja-JP" b="1" dirty="0">
              <a:solidFill>
                <a:srgbClr val="002060"/>
              </a:solidFill>
              <a:latin typeface="HG丸ｺﾞｼｯｸM-PRO" panose="020F0600000000000000" pitchFamily="50" charset="-128"/>
              <a:ea typeface="HG丸ｺﾞｼｯｸM-PRO" panose="020F0600000000000000" pitchFamily="50" charset="-128"/>
            </a:endParaRPr>
          </a:p>
          <a:p>
            <a:r>
              <a:rPr lang="ja-JP" altLang="en-US" b="1" dirty="0">
                <a:solidFill>
                  <a:srgbClr val="002060"/>
                </a:solidFill>
                <a:effectLst/>
                <a:latin typeface="HG丸ｺﾞｼｯｸM-PRO" panose="020F0600000000000000" pitchFamily="50" charset="-128"/>
                <a:ea typeface="HG丸ｺﾞｼｯｸM-PRO" panose="020F0600000000000000" pitchFamily="50" charset="-128"/>
              </a:rPr>
              <a:t>　　　　　　　　　　　　　　　　　　　　（　</a:t>
            </a:r>
            <a:r>
              <a:rPr lang="en-US" altLang="ja-JP" b="1" dirty="0">
                <a:solidFill>
                  <a:srgbClr val="002060"/>
                </a:solidFill>
                <a:effectLst/>
                <a:latin typeface="HG丸ｺﾞｼｯｸM-PRO" panose="020F0600000000000000" pitchFamily="50" charset="-128"/>
                <a:ea typeface="HG丸ｺﾞｼｯｸM-PRO" panose="020F0600000000000000" pitchFamily="50" charset="-128"/>
              </a:rPr>
              <a:t>※</a:t>
            </a:r>
            <a:r>
              <a:rPr lang="ja-JP" altLang="en-US" b="1" dirty="0">
                <a:solidFill>
                  <a:srgbClr val="002060"/>
                </a:solidFill>
                <a:effectLst/>
                <a:latin typeface="HG丸ｺﾞｼｯｸM-PRO" panose="020F0600000000000000" pitchFamily="50" charset="-128"/>
                <a:ea typeface="HG丸ｺﾞｼｯｸM-PRO" panose="020F0600000000000000" pitchFamily="50" charset="-128"/>
              </a:rPr>
              <a:t>日本初　）</a:t>
            </a:r>
          </a:p>
        </p:txBody>
      </p:sp>
    </p:spTree>
    <p:extLst>
      <p:ext uri="{BB962C8B-B14F-4D97-AF65-F5344CB8AC3E}">
        <p14:creationId xmlns:p14="http://schemas.microsoft.com/office/powerpoint/2010/main" val="339626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E89C96-E81E-4251-9CE5-7E5AE264B18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E57FBFA-AC11-4AE6-9810-616A5DCF3CCA}"/>
              </a:ext>
            </a:extLst>
          </p:cNvPr>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181351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a:extLst>
              <a:ext uri="{28A0092B-C50C-407E-A947-70E740481C1C}">
                <a14:useLocalDpi xmlns:a14="http://schemas.microsoft.com/office/drawing/2010/main" val="0"/>
              </a:ext>
            </a:extLst>
          </a:blip>
          <a:srcRect l="2902" t="9474" r="3305" b="5709"/>
          <a:stretch/>
        </p:blipFill>
        <p:spPr>
          <a:xfrm>
            <a:off x="1" y="857250"/>
            <a:ext cx="9223512" cy="5396948"/>
          </a:xfrm>
          <a:prstGeom prst="rect">
            <a:avLst/>
          </a:prstGeom>
        </p:spPr>
      </p:pic>
      <p:sp>
        <p:nvSpPr>
          <p:cNvPr id="2" name="タイトル 1"/>
          <p:cNvSpPr>
            <a:spLocks noGrp="1"/>
          </p:cNvSpPr>
          <p:nvPr>
            <p:ph type="ctrTitle"/>
          </p:nvPr>
        </p:nvSpPr>
        <p:spPr>
          <a:xfrm>
            <a:off x="1092299" y="2612749"/>
            <a:ext cx="7200900" cy="1885950"/>
          </a:xfrm>
        </p:spPr>
        <p:txBody>
          <a:bodyPr/>
          <a:lstStyle/>
          <a:p>
            <a:r>
              <a:rPr kumimoji="1" lang="ja-JP" altLang="en-US" b="1" dirty="0">
                <a:latin typeface="HG丸ｺﾞｼｯｸM-PRO" panose="020F0600000000000000" pitchFamily="50" charset="-128"/>
                <a:ea typeface="HG丸ｺﾞｼｯｸM-PRO" panose="020F0600000000000000" pitchFamily="50" charset="-128"/>
              </a:rPr>
              <a:t>終わり</a:t>
            </a:r>
            <a:br>
              <a:rPr kumimoji="1" lang="en-US" altLang="ja-JP" b="1" dirty="0">
                <a:latin typeface="HG丸ｺﾞｼｯｸM-PRO" panose="020F0600000000000000" pitchFamily="50" charset="-128"/>
                <a:ea typeface="HG丸ｺﾞｼｯｸM-PRO" panose="020F0600000000000000" pitchFamily="50" charset="-128"/>
              </a:rPr>
            </a:br>
            <a:br>
              <a:rPr kumimoji="1" lang="en-US" altLang="ja-JP" b="1" dirty="0">
                <a:latin typeface="HG丸ｺﾞｼｯｸM-PRO" panose="020F0600000000000000" pitchFamily="50" charset="-128"/>
                <a:ea typeface="HG丸ｺﾞｼｯｸM-PRO" panose="020F0600000000000000" pitchFamily="50" charset="-128"/>
              </a:rPr>
            </a:br>
            <a:r>
              <a:rPr kumimoji="1" lang="ja-JP" altLang="en-US" b="1" dirty="0">
                <a:solidFill>
                  <a:srgbClr val="0070C0"/>
                </a:solidFill>
                <a:latin typeface="HGP創英角ﾎﾟｯﾌﾟ体" panose="040B0A00000000000000" pitchFamily="50" charset="-128"/>
                <a:ea typeface="HGP創英角ﾎﾟｯﾌﾟ体" panose="040B0A00000000000000" pitchFamily="50" charset="-128"/>
              </a:rPr>
              <a:t>写真撮影にご協力を</a:t>
            </a:r>
            <a:br>
              <a:rPr kumimoji="1" lang="en-US" altLang="ja-JP" b="1" dirty="0">
                <a:solidFill>
                  <a:srgbClr val="0070C0"/>
                </a:solidFill>
                <a:latin typeface="HGP創英角ﾎﾟｯﾌﾟ体" panose="040B0A00000000000000" pitchFamily="50" charset="-128"/>
                <a:ea typeface="HGP創英角ﾎﾟｯﾌﾟ体" panose="040B0A00000000000000" pitchFamily="50" charset="-128"/>
              </a:rPr>
            </a:br>
            <a:r>
              <a:rPr kumimoji="1" lang="ja-JP" altLang="en-US" b="1" dirty="0">
                <a:solidFill>
                  <a:srgbClr val="0070C0"/>
                </a:solidFill>
                <a:latin typeface="HGP創英角ﾎﾟｯﾌﾟ体" panose="040B0A00000000000000" pitchFamily="50" charset="-128"/>
                <a:ea typeface="HGP創英角ﾎﾟｯﾌﾟ体" panose="040B0A00000000000000" pitchFamily="50" charset="-128"/>
              </a:rPr>
              <a:t>お願いします！！</a:t>
            </a:r>
            <a:br>
              <a:rPr kumimoji="1" lang="en-US" altLang="ja-JP" b="1" dirty="0">
                <a:latin typeface="HG丸ｺﾞｼｯｸM-PRO" panose="020F0600000000000000" pitchFamily="50" charset="-128"/>
                <a:ea typeface="HG丸ｺﾞｼｯｸM-PRO" panose="020F0600000000000000" pitchFamily="50" charset="-128"/>
              </a:rPr>
            </a:br>
            <a:endParaRPr kumimoji="1" lang="ja-JP"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63626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heer Green 16x9">
  <a:themeElements>
    <a:clrScheme name="Sheer Green">
      <a:dk1>
        <a:srgbClr val="624D38"/>
      </a:dk1>
      <a:lt1>
        <a:srgbClr val="FFFFFF"/>
      </a:lt1>
      <a:dk2>
        <a:srgbClr val="404040"/>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04C4809-32CE-4D76-8837-BF87A221E8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薄緑色の枠線デザインのプレゼンテーション (ワイドスクリーン)</Template>
  <TotalTime>0</TotalTime>
  <Words>1412</Words>
  <Application>Microsoft Office PowerPoint</Application>
  <PresentationFormat>画面に合わせる (4:3)</PresentationFormat>
  <Paragraphs>197</Paragraphs>
  <Slides>41</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41</vt:i4>
      </vt:variant>
    </vt:vector>
  </HeadingPairs>
  <TitlesOfParts>
    <vt:vector size="50" baseType="lpstr">
      <vt:lpstr>HGP創英角ﾎﾟｯﾌﾟ体</vt:lpstr>
      <vt:lpstr>HGS創英角ﾎﾟｯﾌﾟ体</vt:lpstr>
      <vt:lpstr>HG丸ｺﾞｼｯｸM-PRO</vt:lpstr>
      <vt:lpstr>Meiryo UI</vt:lpstr>
      <vt:lpstr>ＭＳ ゴシック</vt:lpstr>
      <vt:lpstr>Arial</vt:lpstr>
      <vt:lpstr>Century Gothic</vt:lpstr>
      <vt:lpstr>Corbel</vt:lpstr>
      <vt:lpstr>Sheer Green 16x9</vt:lpstr>
      <vt:lpstr>株式投資（投資信託） の有効性</vt:lpstr>
      <vt:lpstr>家計金融資産の推移</vt:lpstr>
      <vt:lpstr>PowerPoint プレゼンテーション</vt:lpstr>
      <vt:lpstr>PowerPoint プレゼンテーション</vt:lpstr>
      <vt:lpstr>PowerPoint プレゼンテーション</vt:lpstr>
      <vt:lpstr>NYダウ平均株価</vt:lpstr>
      <vt:lpstr>NYダウ平均株価</vt:lpstr>
      <vt:lpstr>日経平均株価</vt:lpstr>
      <vt:lpstr>日経平均株価（主な組み入れ銘柄）</vt:lpstr>
      <vt:lpstr>日経平均株価</vt:lpstr>
      <vt:lpstr>日経平均株価（推移）</vt:lpstr>
      <vt:lpstr>ＴＯＰＩＸ（東京株価指数）</vt:lpstr>
      <vt:lpstr>ＴＯＰＩＸ（東京株価指数）</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年齢的に今から初めても遅いのでは？ 　　　　　　　　　　　　　　　　　　　　　　　　　　　　　　　（資産運用の話しではないが…）</vt:lpstr>
      <vt:lpstr>自分に出来るだろうか？</vt:lpstr>
      <vt:lpstr>自分に出来るだろうか？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終わり  写真撮影にご協力を お願いします！！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2017-03-08T13:06:12Z</dcterms:created>
  <dcterms:modified xsi:type="dcterms:W3CDTF">2017-09-16T22:48:45Z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TC029208979991</vt:lpwstr>
  </property>
</Properties>
</file>